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60" r:id="rId2"/>
    <p:sldId id="270" r:id="rId3"/>
    <p:sldId id="306" r:id="rId4"/>
    <p:sldId id="272" r:id="rId5"/>
    <p:sldId id="305" r:id="rId6"/>
    <p:sldId id="300" r:id="rId7"/>
    <p:sldId id="304" r:id="rId8"/>
    <p:sldId id="298" r:id="rId9"/>
    <p:sldId id="302" r:id="rId10"/>
    <p:sldId id="301" r:id="rId11"/>
    <p:sldId id="271" r:id="rId12"/>
    <p:sldId id="299" r:id="rId13"/>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CB74"/>
    <a:srgbClr val="A6C5DE"/>
    <a:srgbClr val="FAAC22"/>
    <a:srgbClr val="FFC000"/>
    <a:srgbClr val="016599"/>
    <a:srgbClr val="1B3664"/>
    <a:srgbClr val="DFECF5"/>
    <a:srgbClr val="EEF3F6"/>
    <a:srgbClr val="7F7F7F"/>
    <a:srgbClr val="D9D9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614" autoAdjust="0"/>
    <p:restoredTop sz="94660" autoAdjust="0"/>
  </p:normalViewPr>
  <p:slideViewPr>
    <p:cSldViewPr snapToGrid="0">
      <p:cViewPr varScale="1">
        <p:scale>
          <a:sx n="58" d="100"/>
          <a:sy n="58" d="100"/>
        </p:scale>
        <p:origin x="108" y="1356"/>
      </p:cViewPr>
      <p:guideLst/>
    </p:cSldViewPr>
  </p:slideViewPr>
  <p:outlineViewPr>
    <p:cViewPr>
      <p:scale>
        <a:sx n="33" d="100"/>
        <a:sy n="33" d="100"/>
      </p:scale>
      <p:origin x="0" y="-1464"/>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86" d="100"/>
          <a:sy n="86" d="100"/>
        </p:scale>
        <p:origin x="882"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2F7E9E44-7375-4680-83EB-327981976AD7}" type="datetimeFigureOut">
              <a:rPr lang="en-US" smtClean="0"/>
              <a:t>2/1/2018</a:t>
            </a:fld>
            <a:endParaRPr lang="en-US"/>
          </a:p>
        </p:txBody>
      </p:sp>
      <p:sp>
        <p:nvSpPr>
          <p:cNvPr id="4" name="Footer Placeholder 3"/>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5" name="Slide Number Placeholder 4"/>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0E955AA2-05F3-4649-869C-F65380C1B0F5}" type="slidenum">
              <a:rPr lang="en-US" smtClean="0"/>
              <a:t>‹#›</a:t>
            </a:fld>
            <a:endParaRPr lang="en-US"/>
          </a:p>
        </p:txBody>
      </p:sp>
    </p:spTree>
    <p:extLst>
      <p:ext uri="{BB962C8B-B14F-4D97-AF65-F5344CB8AC3E}">
        <p14:creationId xmlns:p14="http://schemas.microsoft.com/office/powerpoint/2010/main" val="33343238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7578FFA3-F7D3-40F1-B12A-79D5A2FD41C9}" type="datetimeFigureOut">
              <a:rPr lang="en-US" smtClean="0"/>
              <a:t>2/1/2018</a:t>
            </a:fld>
            <a:endParaRPr lang="en-US"/>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E1746413-ED6D-4533-856D-24A5E5C15929}" type="slidenum">
              <a:rPr lang="en-US" smtClean="0"/>
              <a:t>‹#›</a:t>
            </a:fld>
            <a:endParaRPr lang="en-US"/>
          </a:p>
        </p:txBody>
      </p:sp>
    </p:spTree>
    <p:extLst>
      <p:ext uri="{BB962C8B-B14F-4D97-AF65-F5344CB8AC3E}">
        <p14:creationId xmlns:p14="http://schemas.microsoft.com/office/powerpoint/2010/main" val="34539334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1746413-ED6D-4533-856D-24A5E5C15929}" type="slidenum">
              <a:rPr lang="en-US" smtClean="0"/>
              <a:t>1</a:t>
            </a:fld>
            <a:endParaRPr lang="en-US"/>
          </a:p>
        </p:txBody>
      </p:sp>
    </p:spTree>
    <p:extLst>
      <p:ext uri="{BB962C8B-B14F-4D97-AF65-F5344CB8AC3E}">
        <p14:creationId xmlns:p14="http://schemas.microsoft.com/office/powerpoint/2010/main" val="18602656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u="sng" dirty="0"/>
              <a:t>State Board staff and EDD Regional Advisors</a:t>
            </a:r>
            <a:r>
              <a:rPr lang="en-US" dirty="0"/>
              <a:t> are charged with providing technical assistance to local workforce boards, executing contracts and acting as project managers for regional subgrants, and developing and coordinating Communities of Practice, Regional Organizer exchanges, and ensuring communication between the State Workforce Board, State level partners, regional planning units and local workforce boards.</a:t>
            </a:r>
          </a:p>
          <a:p>
            <a:endParaRPr lang="en-US" dirty="0"/>
          </a:p>
        </p:txBody>
      </p:sp>
      <p:sp>
        <p:nvSpPr>
          <p:cNvPr id="4" name="Slide Number Placeholder 3"/>
          <p:cNvSpPr>
            <a:spLocks noGrp="1"/>
          </p:cNvSpPr>
          <p:nvPr>
            <p:ph type="sldNum" sz="quarter" idx="10"/>
          </p:nvPr>
        </p:nvSpPr>
        <p:spPr/>
        <p:txBody>
          <a:bodyPr/>
          <a:lstStyle/>
          <a:p>
            <a:fld id="{E1746413-ED6D-4533-856D-24A5E5C15929}" type="slidenum">
              <a:rPr lang="en-US" smtClean="0"/>
              <a:t>10</a:t>
            </a:fld>
            <a:endParaRPr lang="en-US"/>
          </a:p>
        </p:txBody>
      </p:sp>
    </p:spTree>
    <p:extLst>
      <p:ext uri="{BB962C8B-B14F-4D97-AF65-F5344CB8AC3E}">
        <p14:creationId xmlns:p14="http://schemas.microsoft.com/office/powerpoint/2010/main" val="20859135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0248" y="4527983"/>
            <a:ext cx="5681980" cy="4019441"/>
          </a:xfrm>
        </p:spPr>
        <p:txBody>
          <a:bodyPr/>
          <a:lstStyle/>
          <a:p>
            <a:r>
              <a:rPr lang="en-US" b="1" i="1" dirty="0"/>
              <a:t>What does success look like?</a:t>
            </a:r>
            <a:endParaRPr lang="en-US" dirty="0"/>
          </a:p>
          <a:p>
            <a:r>
              <a:rPr lang="en-US" dirty="0"/>
              <a:t>The California State Workforce Plan encourages collaboration between industry, labor, workforce and education programs at the regional level in order to align programs with each other and regional labor market dynamics.  If we’re successful,</a:t>
            </a:r>
          </a:p>
          <a:p>
            <a:pPr lvl="0" fontAlgn="base"/>
            <a:r>
              <a:rPr lang="en-US" dirty="0"/>
              <a:t>Local Workforce Development Boards (LWDB)’s and workforce partners will work strategically from the same playbook to implement and accomplish their Workforce Regional Plan </a:t>
            </a:r>
          </a:p>
          <a:p>
            <a:pPr lvl="0" fontAlgn="base"/>
            <a:r>
              <a:rPr lang="en-US" dirty="0"/>
              <a:t>A structured/strategic approach and agenda will be developed to engage industry and support job quality and high road employment practices.</a:t>
            </a:r>
          </a:p>
          <a:p>
            <a:pPr lvl="0" fontAlgn="base"/>
            <a:r>
              <a:rPr lang="en-US" dirty="0"/>
              <a:t>Business/industry will be champions of the region’s targeted sector(s) and each region will have implemented successful sector initiatives and.  </a:t>
            </a:r>
          </a:p>
          <a:p>
            <a:pPr lvl="0" fontAlgn="base"/>
            <a:r>
              <a:rPr lang="en-US" dirty="0"/>
              <a:t>Regional program will be developed to address income mobility and support individuals with barriers to employment, and defined funding strategies will be identified to sustain them.</a:t>
            </a:r>
          </a:p>
          <a:p>
            <a:pPr lvl="0" fontAlgn="base"/>
            <a:r>
              <a:rPr lang="en-US" dirty="0"/>
              <a:t>Effective regional best practices in productivity, efficiencies of scale, and leadership are identified, expanded and taken to scale.</a:t>
            </a:r>
          </a:p>
          <a:p>
            <a:pPr lvl="0" fontAlgn="base"/>
            <a:r>
              <a:rPr lang="en-US" dirty="0"/>
              <a:t>Regional efforts including Regional Organizing, Regional Training Coordinators, SlingShot, WAF, High Road Training Partnerships, High Road Construction Careers (MC3), Forward Focus, Career Pathways Trust, and Strong Workforce are aligned</a:t>
            </a:r>
          </a:p>
          <a:p>
            <a:endParaRPr lang="en-US" dirty="0"/>
          </a:p>
          <a:p>
            <a:endParaRPr lang="en-US" dirty="0"/>
          </a:p>
        </p:txBody>
      </p:sp>
      <p:sp>
        <p:nvSpPr>
          <p:cNvPr id="4" name="Slide Number Placeholder 3"/>
          <p:cNvSpPr>
            <a:spLocks noGrp="1"/>
          </p:cNvSpPr>
          <p:nvPr>
            <p:ph type="sldNum" sz="quarter" idx="10"/>
          </p:nvPr>
        </p:nvSpPr>
        <p:spPr/>
        <p:txBody>
          <a:bodyPr/>
          <a:lstStyle/>
          <a:p>
            <a:fld id="{E1746413-ED6D-4533-856D-24A5E5C15929}" type="slidenum">
              <a:rPr lang="en-US" smtClean="0"/>
              <a:t>11</a:t>
            </a:fld>
            <a:endParaRPr lang="en-US"/>
          </a:p>
        </p:txBody>
      </p:sp>
    </p:spTree>
    <p:extLst>
      <p:ext uri="{BB962C8B-B14F-4D97-AF65-F5344CB8AC3E}">
        <p14:creationId xmlns:p14="http://schemas.microsoft.com/office/powerpoint/2010/main" val="16077628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1746413-ED6D-4533-856D-24A5E5C15929}" type="slidenum">
              <a:rPr lang="en-US" smtClean="0"/>
              <a:t>12</a:t>
            </a:fld>
            <a:endParaRPr lang="en-US"/>
          </a:p>
        </p:txBody>
      </p:sp>
    </p:spTree>
    <p:extLst>
      <p:ext uri="{BB962C8B-B14F-4D97-AF65-F5344CB8AC3E}">
        <p14:creationId xmlns:p14="http://schemas.microsoft.com/office/powerpoint/2010/main" val="16560049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1" i="1" dirty="0"/>
              <a:t>Have you heard about regional organizing?</a:t>
            </a:r>
            <a:r>
              <a:rPr lang="en-US" sz="1600" dirty="0"/>
              <a:t>  </a:t>
            </a:r>
          </a:p>
          <a:p>
            <a:r>
              <a:rPr lang="en-US" sz="1600" dirty="0" smtClean="0"/>
              <a:t>Regional Organizing </a:t>
            </a:r>
            <a:r>
              <a:rPr lang="en-US" sz="1600" dirty="0"/>
              <a:t>is based on the idea that organizing regional workforce partners to work </a:t>
            </a:r>
            <a:r>
              <a:rPr lang="en-US" sz="1600" dirty="0" smtClean="0"/>
              <a:t>together</a:t>
            </a:r>
          </a:p>
          <a:p>
            <a:r>
              <a:rPr lang="en-US" sz="1600" dirty="0" smtClean="0"/>
              <a:t>to </a:t>
            </a:r>
            <a:r>
              <a:rPr lang="en-US" sz="1600" dirty="0"/>
              <a:t>meet the skill demands of industry sectors that are driving regional employment </a:t>
            </a:r>
            <a:endParaRPr lang="en-US" sz="1600" dirty="0" smtClean="0"/>
          </a:p>
          <a:p>
            <a:r>
              <a:rPr lang="en-US" sz="1600" dirty="0" smtClean="0"/>
              <a:t>will </a:t>
            </a:r>
            <a:r>
              <a:rPr lang="en-US" sz="1600" dirty="0"/>
              <a:t>create opportunities to move workers into career pathways </a:t>
            </a:r>
            <a:endParaRPr lang="en-US" sz="1600" dirty="0" smtClean="0"/>
          </a:p>
          <a:p>
            <a:r>
              <a:rPr lang="en-US" sz="1600" dirty="0" smtClean="0"/>
              <a:t>and </a:t>
            </a:r>
            <a:r>
              <a:rPr lang="en-US" sz="1600" dirty="0"/>
              <a:t>positively impact income mobility, communities of high poverty and the regional economy</a:t>
            </a:r>
            <a:r>
              <a:rPr lang="en-US" sz="1600" dirty="0" smtClean="0"/>
              <a:t>.</a:t>
            </a:r>
          </a:p>
          <a:p>
            <a:r>
              <a:rPr lang="en-US" sz="1600" dirty="0"/>
              <a:t> </a:t>
            </a:r>
          </a:p>
        </p:txBody>
      </p:sp>
      <p:sp>
        <p:nvSpPr>
          <p:cNvPr id="4" name="Slide Number Placeholder 3"/>
          <p:cNvSpPr>
            <a:spLocks noGrp="1"/>
          </p:cNvSpPr>
          <p:nvPr>
            <p:ph type="sldNum" sz="quarter" idx="10"/>
          </p:nvPr>
        </p:nvSpPr>
        <p:spPr/>
        <p:txBody>
          <a:bodyPr/>
          <a:lstStyle/>
          <a:p>
            <a:fld id="{E1746413-ED6D-4533-856D-24A5E5C15929}" type="slidenum">
              <a:rPr lang="en-US" smtClean="0"/>
              <a:t>2</a:t>
            </a:fld>
            <a:endParaRPr lang="en-US"/>
          </a:p>
        </p:txBody>
      </p:sp>
    </p:spTree>
    <p:extLst>
      <p:ext uri="{BB962C8B-B14F-4D97-AF65-F5344CB8AC3E}">
        <p14:creationId xmlns:p14="http://schemas.microsoft.com/office/powerpoint/2010/main" val="32266070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0248" y="4518203"/>
            <a:ext cx="5681980" cy="3923269"/>
          </a:xfrm>
        </p:spPr>
        <p:txBody>
          <a:bodyPr/>
          <a:lstStyle/>
          <a:p>
            <a:r>
              <a:rPr lang="en-US" sz="1600" dirty="0"/>
              <a:t>To accomplish this, the Governor and State Board, as part of the California Strategic Workforce Plan, designated fourteen regional planning units (RPU’s).  The Local Workforce </a:t>
            </a:r>
            <a:r>
              <a:rPr lang="en-US" sz="1600" dirty="0" smtClean="0"/>
              <a:t>Boards </a:t>
            </a:r>
            <a:r>
              <a:rPr lang="en-US" sz="1600" dirty="0"/>
              <a:t>that comprise each of the planning units are organizing regionally and have developed regional plans that address the major objectives of the State Plan:  </a:t>
            </a:r>
          </a:p>
          <a:p>
            <a:endParaRPr lang="en-US" sz="1600" dirty="0"/>
          </a:p>
          <a:p>
            <a:r>
              <a:rPr lang="en-US" sz="1600" dirty="0"/>
              <a:t>Which are:</a:t>
            </a:r>
          </a:p>
          <a:p>
            <a:pPr marL="171450" indent="-171450">
              <a:buFont typeface="Arial" panose="020B0604020202020204" pitchFamily="34" charset="0"/>
              <a:buChar char="•"/>
            </a:pPr>
            <a:r>
              <a:rPr lang="en-US" sz="1600" dirty="0"/>
              <a:t>demand-driven skill attainment through regional career pathway programs</a:t>
            </a:r>
          </a:p>
          <a:p>
            <a:pPr marL="171450" indent="-171450">
              <a:buFont typeface="Arial" panose="020B0604020202020204" pitchFamily="34" charset="0"/>
              <a:buChar char="•"/>
            </a:pPr>
            <a:r>
              <a:rPr lang="en-US" sz="1600" dirty="0"/>
              <a:t>achieving income mobility for individuals with barriers to employment, and </a:t>
            </a:r>
          </a:p>
          <a:p>
            <a:pPr marL="171450" indent="-171450">
              <a:buFont typeface="Arial" panose="020B0604020202020204" pitchFamily="34" charset="0"/>
              <a:buChar char="•"/>
            </a:pPr>
            <a:r>
              <a:rPr lang="en-US" sz="1600" dirty="0"/>
              <a:t>system alignment among regionally organized Local Boards and their partners.</a:t>
            </a:r>
          </a:p>
          <a:p>
            <a:endParaRPr lang="en-US" sz="1600" dirty="0"/>
          </a:p>
          <a:p>
            <a:endParaRPr lang="en-US" sz="1600" dirty="0"/>
          </a:p>
          <a:p>
            <a:endParaRPr lang="en-US" sz="1600" dirty="0"/>
          </a:p>
        </p:txBody>
      </p:sp>
      <p:sp>
        <p:nvSpPr>
          <p:cNvPr id="4" name="Slide Number Placeholder 3"/>
          <p:cNvSpPr>
            <a:spLocks noGrp="1"/>
          </p:cNvSpPr>
          <p:nvPr>
            <p:ph type="sldNum" sz="quarter" idx="10"/>
          </p:nvPr>
        </p:nvSpPr>
        <p:spPr/>
        <p:txBody>
          <a:bodyPr/>
          <a:lstStyle/>
          <a:p>
            <a:fld id="{E1746413-ED6D-4533-856D-24A5E5C15929}"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28732485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The objective of regional organizing is to organize partners, systems, resources, effective approaches, </a:t>
            </a:r>
            <a:r>
              <a:rPr lang="en-US" sz="1600" dirty="0" smtClean="0"/>
              <a:t>and </a:t>
            </a:r>
            <a:r>
              <a:rPr lang="en-US" sz="1600" dirty="0"/>
              <a:t>leadership to achieve scale and </a:t>
            </a:r>
            <a:r>
              <a:rPr lang="en-US" sz="1600" dirty="0" smtClean="0"/>
              <a:t>impact</a:t>
            </a:r>
            <a:r>
              <a:rPr lang="en-US" sz="1600" dirty="0"/>
              <a:t> </a:t>
            </a:r>
            <a:r>
              <a:rPr lang="en-US" sz="1600" dirty="0" smtClean="0"/>
              <a:t>through collaboration, innovation and system change by prioritizing regional coordination, sector based employment strategies, career pathways and income mobility.</a:t>
            </a:r>
          </a:p>
          <a:p>
            <a:endParaRPr lang="en-US" sz="1600" dirty="0"/>
          </a:p>
          <a:p>
            <a:r>
              <a:rPr lang="en-US" sz="1600" dirty="0" smtClean="0"/>
              <a:t>The </a:t>
            </a:r>
            <a:r>
              <a:rPr lang="en-US" sz="1600" dirty="0"/>
              <a:t>exact manner in which these partnerships come together varies from region to region based on the unique set of circumstances that shape each region’s workforce needs.  </a:t>
            </a:r>
            <a:endParaRPr lang="en-US" sz="1600" dirty="0" smtClean="0"/>
          </a:p>
          <a:p>
            <a:endParaRPr lang="en-US" sz="1600" dirty="0"/>
          </a:p>
          <a:p>
            <a:r>
              <a:rPr lang="en-US" sz="1600" dirty="0" smtClean="0"/>
              <a:t>In </a:t>
            </a:r>
            <a:r>
              <a:rPr lang="en-US" sz="1600" dirty="0"/>
              <a:t>order to </a:t>
            </a:r>
            <a:r>
              <a:rPr lang="en-US" sz="1600" dirty="0" smtClean="0"/>
              <a:t>support local workforce Board’s efforts to organize </a:t>
            </a:r>
            <a:r>
              <a:rPr lang="en-US" sz="1600" dirty="0"/>
              <a:t>the </a:t>
            </a:r>
            <a:r>
              <a:rPr lang="en-US" sz="1600" dirty="0" smtClean="0"/>
              <a:t>regions, </a:t>
            </a:r>
            <a:r>
              <a:rPr lang="en-US" sz="1600" dirty="0"/>
              <a:t>the State is investing in professional development</a:t>
            </a:r>
            <a:r>
              <a:rPr lang="en-US" sz="1600" dirty="0" smtClean="0"/>
              <a:t>/ training </a:t>
            </a:r>
            <a:r>
              <a:rPr lang="en-US" sz="1600" dirty="0"/>
              <a:t>of the workforce system staff and </a:t>
            </a:r>
            <a:r>
              <a:rPr lang="en-US" sz="1600" dirty="0" smtClean="0"/>
              <a:t>partners, regional advocacy, and </a:t>
            </a:r>
            <a:r>
              <a:rPr lang="en-US" sz="1600" dirty="0"/>
              <a:t>Regional Organizers tasked with focusing on implementation of the goals and objectives contained in the regional plans.  </a:t>
            </a:r>
          </a:p>
          <a:p>
            <a:endParaRPr lang="en-US" dirty="0"/>
          </a:p>
        </p:txBody>
      </p:sp>
      <p:sp>
        <p:nvSpPr>
          <p:cNvPr id="4" name="Slide Number Placeholder 3"/>
          <p:cNvSpPr>
            <a:spLocks noGrp="1"/>
          </p:cNvSpPr>
          <p:nvPr>
            <p:ph type="sldNum" sz="quarter" idx="10"/>
          </p:nvPr>
        </p:nvSpPr>
        <p:spPr/>
        <p:txBody>
          <a:bodyPr/>
          <a:lstStyle/>
          <a:p>
            <a:fld id="{E1746413-ED6D-4533-856D-24A5E5C15929}" type="slidenum">
              <a:rPr lang="en-US" smtClean="0"/>
              <a:t>4</a:t>
            </a:fld>
            <a:endParaRPr lang="en-US"/>
          </a:p>
        </p:txBody>
      </p:sp>
    </p:spTree>
    <p:extLst>
      <p:ext uri="{BB962C8B-B14F-4D97-AF65-F5344CB8AC3E}">
        <p14:creationId xmlns:p14="http://schemas.microsoft.com/office/powerpoint/2010/main" val="2824520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1" i="1" dirty="0" smtClean="0"/>
              <a:t>This a </a:t>
            </a:r>
            <a:r>
              <a:rPr lang="en-US" sz="1400" b="1" i="1" dirty="0"/>
              <a:t>big </a:t>
            </a:r>
            <a:r>
              <a:rPr lang="en-US" sz="1400" b="1" i="1" dirty="0" smtClean="0"/>
              <a:t>challenge and change….</a:t>
            </a:r>
            <a:r>
              <a:rPr lang="en-US" sz="1400" b="1" i="1" dirty="0"/>
              <a:t>how do you get there?</a:t>
            </a:r>
            <a:endParaRPr lang="en-US" sz="1400" dirty="0"/>
          </a:p>
          <a:p>
            <a:r>
              <a:rPr lang="en-US" sz="1400" dirty="0" smtClean="0"/>
              <a:t>It </a:t>
            </a:r>
            <a:r>
              <a:rPr lang="en-US" sz="1400" dirty="0"/>
              <a:t>started with California Workforce Development Board’s investments in SlingShot, Workforce Accelerator, High Road Training Program, and development of the State’s Strategic Workforce Plan and Regional Workforce Plans.  Sling Shot brought regional workforce leaders together to identify and solve employment challenges that slow California’s economic engine.  Workforce Accelerators create and prototype innovative strategies that bridge education and workforce gaps for targeted populations.  High Road Training Programs support skill-focused, industry-based projects that explore challenges of job quality, economic opportunity and environmental sustainability.  These initiatives, combined with investments which enabled regionally organized local boards to develop regional plans, regional training coordinators to develop professional development opportunities for workforce staff and partners, and regional organizers to add capacity necessary to implement the goals and objectives contained in the regional plans, create the infrastructure to implement the State’s Workforce Plan. </a:t>
            </a:r>
          </a:p>
          <a:p>
            <a:endParaRPr lang="en-US" sz="1400" dirty="0"/>
          </a:p>
        </p:txBody>
      </p:sp>
      <p:sp>
        <p:nvSpPr>
          <p:cNvPr id="4" name="Slide Number Placeholder 3"/>
          <p:cNvSpPr>
            <a:spLocks noGrp="1"/>
          </p:cNvSpPr>
          <p:nvPr>
            <p:ph type="sldNum" sz="quarter" idx="10"/>
          </p:nvPr>
        </p:nvSpPr>
        <p:spPr/>
        <p:txBody>
          <a:bodyPr/>
          <a:lstStyle/>
          <a:p>
            <a:fld id="{E1746413-ED6D-4533-856D-24A5E5C15929}"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26997839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53770" y="4518203"/>
            <a:ext cx="6106155" cy="4684458"/>
          </a:xfrm>
        </p:spPr>
        <p:txBody>
          <a:bodyPr/>
          <a:lstStyle/>
          <a:p>
            <a:r>
              <a:rPr lang="en-US" dirty="0" smtClean="0"/>
              <a:t>What are they doing?</a:t>
            </a:r>
          </a:p>
          <a:p>
            <a:r>
              <a:rPr lang="en-US" dirty="0" smtClean="0"/>
              <a:t>Here are some examples of the type of work that’s being done in the regions:</a:t>
            </a:r>
          </a:p>
          <a:p>
            <a:r>
              <a:rPr lang="en-US" dirty="0" smtClean="0"/>
              <a:t>1.  Aligning regional goals with existing investments made by the State Board and other State partners. Ex:</a:t>
            </a:r>
          </a:p>
          <a:p>
            <a:r>
              <a:rPr lang="en-US" dirty="0" smtClean="0"/>
              <a:t>East Bay:  environmental scan of Workforce Accelerator investments to expand and scale successful partnerships</a:t>
            </a:r>
          </a:p>
          <a:p>
            <a:r>
              <a:rPr lang="en-US" dirty="0" smtClean="0"/>
              <a:t>SlingShot</a:t>
            </a:r>
          </a:p>
          <a:p>
            <a:r>
              <a:rPr lang="en-US" dirty="0" smtClean="0"/>
              <a:t>Strong Workforce – Middle Sierra working with college, K-12 and econ dev</a:t>
            </a:r>
          </a:p>
          <a:p>
            <a:pPr marL="235572" indent="-235572">
              <a:buAutoNum type="arabicPeriod" startAt="2"/>
            </a:pPr>
            <a:r>
              <a:rPr lang="en-US" dirty="0" smtClean="0"/>
              <a:t>Building regional coalitions and models for regional leadership</a:t>
            </a:r>
          </a:p>
          <a:p>
            <a:r>
              <a:rPr lang="en-US" dirty="0" smtClean="0"/>
              <a:t>Capital and Coastal – identifying or developing non-profit intermediary for coordinating regional work</a:t>
            </a:r>
          </a:p>
          <a:p>
            <a:r>
              <a:rPr lang="en-US" dirty="0" smtClean="0"/>
              <a:t>North Bay, Inland Empire and San Joaquin Valley – developing MOU’s laying out regional cooperation agreements</a:t>
            </a:r>
          </a:p>
          <a:p>
            <a:pPr marL="235572" indent="-235572">
              <a:buAutoNum type="arabicPeriod" startAt="3"/>
            </a:pPr>
            <a:r>
              <a:rPr lang="en-US" dirty="0" smtClean="0"/>
              <a:t>Enhancing engagement by industry/employers/labor partner </a:t>
            </a:r>
          </a:p>
          <a:p>
            <a:r>
              <a:rPr lang="en-US" dirty="0" smtClean="0"/>
              <a:t>North Coast – developing construction sector strategy career pathway with education, industry and labor</a:t>
            </a:r>
          </a:p>
          <a:p>
            <a:r>
              <a:rPr lang="en-US" dirty="0" smtClean="0"/>
              <a:t>LA Basin – Healthcare, Aerospace and Transportation/Logistics sector strategies</a:t>
            </a:r>
          </a:p>
          <a:p>
            <a:r>
              <a:rPr lang="en-US" dirty="0" smtClean="0"/>
              <a:t>Inland Empire – transportation/log and manufacturing– Orange – </a:t>
            </a:r>
            <a:r>
              <a:rPr lang="en-US" dirty="0" err="1" smtClean="0"/>
              <a:t>Manufacturng</a:t>
            </a:r>
            <a:r>
              <a:rPr lang="en-US" dirty="0" smtClean="0"/>
              <a:t>, ICT, Hospitality and Healthcare</a:t>
            </a:r>
          </a:p>
          <a:p>
            <a:r>
              <a:rPr lang="en-US" dirty="0" smtClean="0"/>
              <a:t>East Bay &amp; Bay Peninsula </a:t>
            </a:r>
          </a:p>
          <a:p>
            <a:r>
              <a:rPr lang="en-US" dirty="0" smtClean="0"/>
              <a:t>Ventura and Capital and Bay </a:t>
            </a:r>
            <a:r>
              <a:rPr lang="en-US" dirty="0" err="1" smtClean="0"/>
              <a:t>Peninsual</a:t>
            </a:r>
            <a:r>
              <a:rPr lang="en-US" dirty="0" smtClean="0"/>
              <a:t> working on models of </a:t>
            </a:r>
            <a:r>
              <a:rPr lang="en-US" dirty="0" err="1" smtClean="0"/>
              <a:t>unitifed</a:t>
            </a:r>
            <a:r>
              <a:rPr lang="en-US" dirty="0" smtClean="0"/>
              <a:t> approach to business</a:t>
            </a:r>
          </a:p>
          <a:p>
            <a:r>
              <a:rPr lang="en-US" dirty="0" smtClean="0"/>
              <a:t>4. Innovative Approaches to working with individuals with barriers to employment</a:t>
            </a:r>
          </a:p>
          <a:p>
            <a:r>
              <a:rPr lang="en-US" dirty="0" smtClean="0"/>
              <a:t>LA Basin and North State – Disconnected Youth</a:t>
            </a:r>
          </a:p>
          <a:p>
            <a:r>
              <a:rPr lang="en-US" dirty="0" smtClean="0"/>
              <a:t>LA Basin – criminal justice system</a:t>
            </a:r>
          </a:p>
          <a:p>
            <a:r>
              <a:rPr lang="en-US" dirty="0" smtClean="0"/>
              <a:t>Middle Sierra – non-custodial parents</a:t>
            </a:r>
          </a:p>
          <a:p>
            <a:r>
              <a:rPr lang="en-US" dirty="0" smtClean="0"/>
              <a:t>5.  AJCC system improvements:  San Joaquin, Southern Border</a:t>
            </a:r>
            <a:endParaRPr lang="en-US" dirty="0"/>
          </a:p>
        </p:txBody>
      </p:sp>
      <p:sp>
        <p:nvSpPr>
          <p:cNvPr id="4" name="Slide Number Placeholder 3"/>
          <p:cNvSpPr>
            <a:spLocks noGrp="1"/>
          </p:cNvSpPr>
          <p:nvPr>
            <p:ph type="sldNum" sz="quarter" idx="10"/>
          </p:nvPr>
        </p:nvSpPr>
        <p:spPr/>
        <p:txBody>
          <a:bodyPr/>
          <a:lstStyle/>
          <a:p>
            <a:fld id="{E1746413-ED6D-4533-856D-24A5E5C15929}" type="slidenum">
              <a:rPr lang="en-US" smtClean="0"/>
              <a:t>6</a:t>
            </a:fld>
            <a:endParaRPr lang="en-US"/>
          </a:p>
        </p:txBody>
      </p:sp>
    </p:spTree>
    <p:extLst>
      <p:ext uri="{BB962C8B-B14F-4D97-AF65-F5344CB8AC3E}">
        <p14:creationId xmlns:p14="http://schemas.microsoft.com/office/powerpoint/2010/main" val="16487017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53770" y="4518203"/>
            <a:ext cx="6106155" cy="4684458"/>
          </a:xfrm>
        </p:spPr>
        <p:txBody>
          <a:bodyPr/>
          <a:lstStyle/>
          <a:p>
            <a:r>
              <a:rPr lang="en-US" dirty="0" smtClean="0"/>
              <a:t>What are they doing?</a:t>
            </a:r>
          </a:p>
          <a:p>
            <a:r>
              <a:rPr lang="en-US" dirty="0" smtClean="0"/>
              <a:t>Here are some examples of the type of work that’s being done in the regions:</a:t>
            </a:r>
          </a:p>
          <a:p>
            <a:r>
              <a:rPr lang="en-US" dirty="0" smtClean="0"/>
              <a:t>1.  Aligning regional goals with existing investments made by the State Board and other State partners. Ex:</a:t>
            </a:r>
          </a:p>
          <a:p>
            <a:r>
              <a:rPr lang="en-US" dirty="0" smtClean="0"/>
              <a:t>East Bay:  environmental scan of Workforce Accelerator investments to expand and scale successful partnerships</a:t>
            </a:r>
          </a:p>
          <a:p>
            <a:r>
              <a:rPr lang="en-US" dirty="0" smtClean="0"/>
              <a:t>SlingShot</a:t>
            </a:r>
          </a:p>
          <a:p>
            <a:r>
              <a:rPr lang="en-US" dirty="0" smtClean="0"/>
              <a:t>Strong Workforce – Middle Sierra working with college, K-12 and econ dev</a:t>
            </a:r>
          </a:p>
          <a:p>
            <a:pPr marL="235572" indent="-235572">
              <a:buAutoNum type="arabicPeriod" startAt="2"/>
            </a:pPr>
            <a:r>
              <a:rPr lang="en-US" dirty="0" smtClean="0"/>
              <a:t>Building regional coalitions and models for regional leadership</a:t>
            </a:r>
          </a:p>
          <a:p>
            <a:r>
              <a:rPr lang="en-US" dirty="0" smtClean="0"/>
              <a:t>Capital and Coastal – identifying or developing non-profit intermediary for coordinating regional work</a:t>
            </a:r>
          </a:p>
          <a:p>
            <a:r>
              <a:rPr lang="en-US" dirty="0" smtClean="0"/>
              <a:t>North Bay, Inland Empire and San Joaquin Valley – developing MOU’s laying out regional cooperation agreements</a:t>
            </a:r>
          </a:p>
          <a:p>
            <a:pPr marL="235572" indent="-235572">
              <a:buAutoNum type="arabicPeriod" startAt="3"/>
            </a:pPr>
            <a:r>
              <a:rPr lang="en-US" dirty="0" smtClean="0"/>
              <a:t>Enhancing engagement by industry/employers/labor partner </a:t>
            </a:r>
          </a:p>
          <a:p>
            <a:r>
              <a:rPr lang="en-US" dirty="0" smtClean="0"/>
              <a:t>North Coast – developing construction sector strategy career pathway with education, industry and labor</a:t>
            </a:r>
          </a:p>
          <a:p>
            <a:r>
              <a:rPr lang="en-US" dirty="0" smtClean="0"/>
              <a:t>LA Basin – Healthcare, Aerospace and Transportation/Logistics sector strategies</a:t>
            </a:r>
          </a:p>
          <a:p>
            <a:r>
              <a:rPr lang="en-US" dirty="0" smtClean="0"/>
              <a:t>Inland Empire – transportation/log and manufacturing– Orange – </a:t>
            </a:r>
            <a:r>
              <a:rPr lang="en-US" dirty="0" err="1" smtClean="0"/>
              <a:t>Manufacturng</a:t>
            </a:r>
            <a:r>
              <a:rPr lang="en-US" dirty="0" smtClean="0"/>
              <a:t>, ICT, Hospitality and Healthcare</a:t>
            </a:r>
          </a:p>
          <a:p>
            <a:r>
              <a:rPr lang="en-US" dirty="0" smtClean="0"/>
              <a:t>East Bay &amp; Bay Peninsula </a:t>
            </a:r>
          </a:p>
          <a:p>
            <a:r>
              <a:rPr lang="en-US" dirty="0" smtClean="0"/>
              <a:t>Ventura and Capital and Bay </a:t>
            </a:r>
            <a:r>
              <a:rPr lang="en-US" dirty="0" err="1" smtClean="0"/>
              <a:t>Peninsual</a:t>
            </a:r>
            <a:r>
              <a:rPr lang="en-US" dirty="0" smtClean="0"/>
              <a:t> working on models of </a:t>
            </a:r>
            <a:r>
              <a:rPr lang="en-US" dirty="0" err="1" smtClean="0"/>
              <a:t>unitifed</a:t>
            </a:r>
            <a:r>
              <a:rPr lang="en-US" dirty="0" smtClean="0"/>
              <a:t> approach to business</a:t>
            </a:r>
          </a:p>
          <a:p>
            <a:r>
              <a:rPr lang="en-US" dirty="0" smtClean="0"/>
              <a:t>4. Innovative Approaches to working with individuals with barriers to employment</a:t>
            </a:r>
          </a:p>
          <a:p>
            <a:r>
              <a:rPr lang="en-US" dirty="0" smtClean="0"/>
              <a:t>LA Basin and North State – Disconnected Youth</a:t>
            </a:r>
          </a:p>
          <a:p>
            <a:r>
              <a:rPr lang="en-US" dirty="0" smtClean="0"/>
              <a:t>LA Basin – criminal justice system</a:t>
            </a:r>
          </a:p>
          <a:p>
            <a:r>
              <a:rPr lang="en-US" dirty="0" smtClean="0"/>
              <a:t>Middle Sierra – non-custodial parents</a:t>
            </a:r>
          </a:p>
          <a:p>
            <a:r>
              <a:rPr lang="en-US" dirty="0" smtClean="0"/>
              <a:t>5.  AJCC system improvements:  San Joaquin, Southern Border</a:t>
            </a:r>
            <a:endParaRPr lang="en-US" dirty="0"/>
          </a:p>
        </p:txBody>
      </p:sp>
      <p:sp>
        <p:nvSpPr>
          <p:cNvPr id="4" name="Slide Number Placeholder 3"/>
          <p:cNvSpPr>
            <a:spLocks noGrp="1"/>
          </p:cNvSpPr>
          <p:nvPr>
            <p:ph type="sldNum" sz="quarter" idx="10"/>
          </p:nvPr>
        </p:nvSpPr>
        <p:spPr/>
        <p:txBody>
          <a:bodyPr/>
          <a:lstStyle/>
          <a:p>
            <a:fld id="{E1746413-ED6D-4533-856D-24A5E5C15929}" type="slidenum">
              <a:rPr lang="en-US" smtClean="0"/>
              <a:t>7</a:t>
            </a:fld>
            <a:endParaRPr lang="en-US"/>
          </a:p>
        </p:txBody>
      </p:sp>
    </p:spTree>
    <p:extLst>
      <p:ext uri="{BB962C8B-B14F-4D97-AF65-F5344CB8AC3E}">
        <p14:creationId xmlns:p14="http://schemas.microsoft.com/office/powerpoint/2010/main" val="5745552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u="sng" dirty="0"/>
              <a:t>Regional Organizer’s</a:t>
            </a:r>
            <a:r>
              <a:rPr lang="en-US" dirty="0"/>
              <a:t> are charged with maintaining momentum towards accomplishing the regional plan goals.  Regional Organizers are hired by the local Workforce Development Boards in each region and support ongoing efforts to enhance collaboration of regional workforce leaders and implement the Regional Plans. They are responsible for assisting the local Workforce Board Directors to develop regional communication and governance structures, support industry sector partnerships and coordinate with other initiatives to assist with accomplishing regional goals. </a:t>
            </a:r>
          </a:p>
          <a:p>
            <a:r>
              <a:rPr lang="en-US" dirty="0"/>
              <a:t> </a:t>
            </a:r>
          </a:p>
          <a:p>
            <a:endParaRPr lang="en-US" dirty="0"/>
          </a:p>
        </p:txBody>
      </p:sp>
      <p:sp>
        <p:nvSpPr>
          <p:cNvPr id="4" name="Slide Number Placeholder 3"/>
          <p:cNvSpPr>
            <a:spLocks noGrp="1"/>
          </p:cNvSpPr>
          <p:nvPr>
            <p:ph type="sldNum" sz="quarter" idx="10"/>
          </p:nvPr>
        </p:nvSpPr>
        <p:spPr/>
        <p:txBody>
          <a:bodyPr/>
          <a:lstStyle/>
          <a:p>
            <a:fld id="{E1746413-ED6D-4533-856D-24A5E5C15929}" type="slidenum">
              <a:rPr lang="en-US" smtClean="0"/>
              <a:t>8</a:t>
            </a:fld>
            <a:endParaRPr lang="en-US"/>
          </a:p>
        </p:txBody>
      </p:sp>
    </p:spTree>
    <p:extLst>
      <p:ext uri="{BB962C8B-B14F-4D97-AF65-F5344CB8AC3E}">
        <p14:creationId xmlns:p14="http://schemas.microsoft.com/office/powerpoint/2010/main" val="30851961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u="sng" dirty="0"/>
              <a:t>Regional Training Coordinators</a:t>
            </a:r>
            <a:r>
              <a:rPr lang="en-US" dirty="0"/>
              <a:t> are charged with ensuring that the staff and partners involved in the region receive the training and professional development opportunities to ensure that the goals in the regional plans can be accomplished. Regional Training Coordinators are hired by local workforce boards in each region to work with the California Workforce Association to develop regional training plans and provide professional development opportunities for staff and partners in the regional workforce system.</a:t>
            </a:r>
          </a:p>
          <a:p>
            <a:r>
              <a:rPr lang="en-US" dirty="0"/>
              <a:t> </a:t>
            </a:r>
          </a:p>
          <a:p>
            <a:endParaRPr lang="en-US" dirty="0"/>
          </a:p>
        </p:txBody>
      </p:sp>
      <p:sp>
        <p:nvSpPr>
          <p:cNvPr id="4" name="Slide Number Placeholder 3"/>
          <p:cNvSpPr>
            <a:spLocks noGrp="1"/>
          </p:cNvSpPr>
          <p:nvPr>
            <p:ph type="sldNum" sz="quarter" idx="10"/>
          </p:nvPr>
        </p:nvSpPr>
        <p:spPr/>
        <p:txBody>
          <a:bodyPr/>
          <a:lstStyle/>
          <a:p>
            <a:fld id="{E1746413-ED6D-4533-856D-24A5E5C15929}" type="slidenum">
              <a:rPr lang="en-US" smtClean="0"/>
              <a:t>9</a:t>
            </a:fld>
            <a:endParaRPr lang="en-US"/>
          </a:p>
        </p:txBody>
      </p:sp>
    </p:spTree>
    <p:extLst>
      <p:ext uri="{BB962C8B-B14F-4D97-AF65-F5344CB8AC3E}">
        <p14:creationId xmlns:p14="http://schemas.microsoft.com/office/powerpoint/2010/main" val="329090797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4_Title Slide">
    <p:spTree>
      <p:nvGrpSpPr>
        <p:cNvPr id="1" name=""/>
        <p:cNvGrpSpPr/>
        <p:nvPr/>
      </p:nvGrpSpPr>
      <p:grpSpPr>
        <a:xfrm>
          <a:off x="0" y="0"/>
          <a:ext cx="0" cy="0"/>
          <a:chOff x="0" y="0"/>
          <a:chExt cx="0" cy="0"/>
        </a:xfrm>
      </p:grpSpPr>
      <p:sp>
        <p:nvSpPr>
          <p:cNvPr id="22" name="Rectangle 21"/>
          <p:cNvSpPr/>
          <p:nvPr userDrawn="1"/>
        </p:nvSpPr>
        <p:spPr>
          <a:xfrm>
            <a:off x="24" y="1667376"/>
            <a:ext cx="1951275" cy="1951275"/>
          </a:xfrm>
          <a:prstGeom prst="rect">
            <a:avLst/>
          </a:prstGeom>
          <a:solidFill>
            <a:srgbClr val="0165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1031777" y="3711975"/>
            <a:ext cx="1972354" cy="1972354"/>
          </a:xfrm>
          <a:prstGeom prst="rect">
            <a:avLst/>
          </a:prstGeom>
          <a:solidFill>
            <a:srgbClr val="1B36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24"/>
          <p:cNvSpPr/>
          <p:nvPr userDrawn="1"/>
        </p:nvSpPr>
        <p:spPr>
          <a:xfrm>
            <a:off x="1025991" y="4363101"/>
            <a:ext cx="1208989" cy="1321228"/>
          </a:xfrm>
          <a:custGeom>
            <a:avLst/>
            <a:gdLst/>
            <a:ahLst/>
            <a:cxnLst/>
            <a:rect l="l" t="t" r="r" b="b"/>
            <a:pathLst>
              <a:path w="6275410" h="6858000">
                <a:moveTo>
                  <a:pt x="5348686" y="5105184"/>
                </a:moveTo>
                <a:cubicBezTo>
                  <a:pt x="5309284" y="5105593"/>
                  <a:pt x="5266849" y="5113565"/>
                  <a:pt x="5221381" y="5129100"/>
                </a:cubicBezTo>
                <a:lnTo>
                  <a:pt x="4638512" y="5333111"/>
                </a:lnTo>
                <a:lnTo>
                  <a:pt x="4829988" y="5880166"/>
                </a:lnTo>
                <a:lnTo>
                  <a:pt x="5423650" y="5672377"/>
                </a:lnTo>
                <a:cubicBezTo>
                  <a:pt x="5511826" y="5639916"/>
                  <a:pt x="5570957" y="5590098"/>
                  <a:pt x="5601041" y="5522924"/>
                </a:cubicBezTo>
                <a:cubicBezTo>
                  <a:pt x="5631126" y="5455751"/>
                  <a:pt x="5632011" y="5380870"/>
                  <a:pt x="5603693" y="5298283"/>
                </a:cubicBezTo>
                <a:cubicBezTo>
                  <a:pt x="5573105" y="5213293"/>
                  <a:pt x="5524472" y="5156080"/>
                  <a:pt x="5457796" y="5126646"/>
                </a:cubicBezTo>
                <a:cubicBezTo>
                  <a:pt x="5424458" y="5111929"/>
                  <a:pt x="5388088" y="5104775"/>
                  <a:pt x="5348686" y="5105184"/>
                </a:cubicBezTo>
                <a:close/>
                <a:moveTo>
                  <a:pt x="2363654" y="5066638"/>
                </a:moveTo>
                <a:cubicBezTo>
                  <a:pt x="2287730" y="5069912"/>
                  <a:pt x="2203150" y="5087760"/>
                  <a:pt x="2109915" y="5120183"/>
                </a:cubicBezTo>
                <a:lnTo>
                  <a:pt x="1735740" y="5251148"/>
                </a:lnTo>
                <a:lnTo>
                  <a:pt x="2262022" y="6754763"/>
                </a:lnTo>
                <a:lnTo>
                  <a:pt x="2636197" y="6623797"/>
                </a:lnTo>
                <a:cubicBezTo>
                  <a:pt x="2822405" y="6558202"/>
                  <a:pt x="2945191" y="6468622"/>
                  <a:pt x="3004556" y="6355056"/>
                </a:cubicBezTo>
                <a:cubicBezTo>
                  <a:pt x="3063922" y="6241490"/>
                  <a:pt x="3065151" y="6104615"/>
                  <a:pt x="3008242" y="5944427"/>
                </a:cubicBezTo>
                <a:lnTo>
                  <a:pt x="2824420" y="5419238"/>
                </a:lnTo>
                <a:cubicBezTo>
                  <a:pt x="2769010" y="5258527"/>
                  <a:pt x="2682692" y="5152294"/>
                  <a:pt x="2565463" y="5100542"/>
                </a:cubicBezTo>
                <a:cubicBezTo>
                  <a:pt x="2506848" y="5074666"/>
                  <a:pt x="2439579" y="5063365"/>
                  <a:pt x="2363654" y="5066638"/>
                </a:cubicBezTo>
                <a:close/>
                <a:moveTo>
                  <a:pt x="2527133" y="4489376"/>
                </a:moveTo>
                <a:cubicBezTo>
                  <a:pt x="2674480" y="4490666"/>
                  <a:pt x="2808176" y="4521636"/>
                  <a:pt x="2928219" y="4582287"/>
                </a:cubicBezTo>
                <a:cubicBezTo>
                  <a:pt x="3168304" y="4703587"/>
                  <a:pt x="3340150" y="4911659"/>
                  <a:pt x="3443756" y="5206501"/>
                </a:cubicBezTo>
                <a:lnTo>
                  <a:pt x="3625060" y="5724496"/>
                </a:lnTo>
                <a:cubicBezTo>
                  <a:pt x="3727941" y="6019597"/>
                  <a:pt x="3723364" y="6289422"/>
                  <a:pt x="3611329" y="6533969"/>
                </a:cubicBezTo>
                <a:cubicBezTo>
                  <a:pt x="3555312" y="6656243"/>
                  <a:pt x="3470113" y="6763829"/>
                  <a:pt x="3355732" y="6856728"/>
                </a:cubicBezTo>
                <a:lnTo>
                  <a:pt x="3353997" y="6858000"/>
                </a:lnTo>
                <a:lnTo>
                  <a:pt x="1608396" y="6858000"/>
                </a:lnTo>
                <a:lnTo>
                  <a:pt x="943943" y="4959625"/>
                </a:lnTo>
                <a:lnTo>
                  <a:pt x="2044134" y="4574546"/>
                </a:lnTo>
                <a:cubicBezTo>
                  <a:pt x="2218785" y="4516475"/>
                  <a:pt x="2379785" y="4488085"/>
                  <a:pt x="2527133" y="4489376"/>
                </a:cubicBezTo>
                <a:close/>
                <a:moveTo>
                  <a:pt x="4856751" y="4153667"/>
                </a:moveTo>
                <a:cubicBezTo>
                  <a:pt x="4821183" y="4153744"/>
                  <a:pt x="4782930" y="4160757"/>
                  <a:pt x="4741993" y="4174706"/>
                </a:cubicBezTo>
                <a:lnTo>
                  <a:pt x="4288602" y="4333398"/>
                </a:lnTo>
                <a:lnTo>
                  <a:pt x="4470008" y="4851684"/>
                </a:lnTo>
                <a:lnTo>
                  <a:pt x="4930595" y="4690474"/>
                </a:lnTo>
                <a:cubicBezTo>
                  <a:pt x="5011618" y="4661105"/>
                  <a:pt x="5065336" y="4615032"/>
                  <a:pt x="5091751" y="4552255"/>
                </a:cubicBezTo>
                <a:cubicBezTo>
                  <a:pt x="5118165" y="4489477"/>
                  <a:pt x="5116915" y="4416182"/>
                  <a:pt x="5088000" y="4332369"/>
                </a:cubicBezTo>
                <a:cubicBezTo>
                  <a:pt x="5060004" y="4254547"/>
                  <a:pt x="5015806" y="4201840"/>
                  <a:pt x="4955405" y="4174247"/>
                </a:cubicBezTo>
                <a:cubicBezTo>
                  <a:pt x="4925205" y="4160451"/>
                  <a:pt x="4892320" y="4153591"/>
                  <a:pt x="4856751" y="4153667"/>
                </a:cubicBezTo>
                <a:close/>
                <a:moveTo>
                  <a:pt x="5051046" y="3578748"/>
                </a:moveTo>
                <a:cubicBezTo>
                  <a:pt x="5152183" y="3578559"/>
                  <a:pt x="5244031" y="3597948"/>
                  <a:pt x="5326587" y="3636914"/>
                </a:cubicBezTo>
                <a:cubicBezTo>
                  <a:pt x="5491700" y="3714846"/>
                  <a:pt x="5606500" y="3844979"/>
                  <a:pt x="5670988" y="4027313"/>
                </a:cubicBezTo>
                <a:cubicBezTo>
                  <a:pt x="5717667" y="4160205"/>
                  <a:pt x="5730248" y="4283529"/>
                  <a:pt x="5708732" y="4397286"/>
                </a:cubicBezTo>
                <a:cubicBezTo>
                  <a:pt x="5687216" y="4511043"/>
                  <a:pt x="5631196" y="4616907"/>
                  <a:pt x="5540674" y="4714878"/>
                </a:cubicBezTo>
                <a:cubicBezTo>
                  <a:pt x="5692914" y="4701824"/>
                  <a:pt x="5830600" y="4726419"/>
                  <a:pt x="5953732" y="4788664"/>
                </a:cubicBezTo>
                <a:cubicBezTo>
                  <a:pt x="6076863" y="4850908"/>
                  <a:pt x="6170531" y="4968704"/>
                  <a:pt x="6234734" y="5142051"/>
                </a:cubicBezTo>
                <a:cubicBezTo>
                  <a:pt x="6306001" y="5361976"/>
                  <a:pt x="6283622" y="5562170"/>
                  <a:pt x="6167595" y="5742633"/>
                </a:cubicBezTo>
                <a:cubicBezTo>
                  <a:pt x="6051567" y="5923095"/>
                  <a:pt x="5867391" y="6058824"/>
                  <a:pt x="5615067" y="6149821"/>
                </a:cubicBezTo>
                <a:lnTo>
                  <a:pt x="4396058" y="6576488"/>
                </a:lnTo>
                <a:lnTo>
                  <a:pt x="3515145" y="4059675"/>
                </a:lnTo>
                <a:lnTo>
                  <a:pt x="4719761" y="3638046"/>
                </a:lnTo>
                <a:cubicBezTo>
                  <a:pt x="4839480" y="3598703"/>
                  <a:pt x="4949908" y="3578937"/>
                  <a:pt x="5051046" y="3578748"/>
                </a:cubicBezTo>
                <a:close/>
                <a:moveTo>
                  <a:pt x="855213" y="1398065"/>
                </a:moveTo>
                <a:cubicBezTo>
                  <a:pt x="904482" y="1399483"/>
                  <a:pt x="952662" y="1404289"/>
                  <a:pt x="999753" y="1412483"/>
                </a:cubicBezTo>
                <a:cubicBezTo>
                  <a:pt x="1188114" y="1445260"/>
                  <a:pt x="1350267" y="1520405"/>
                  <a:pt x="1486209" y="1637919"/>
                </a:cubicBezTo>
                <a:cubicBezTo>
                  <a:pt x="1622151" y="1755434"/>
                  <a:pt x="1723104" y="1903475"/>
                  <a:pt x="1789069" y="2082044"/>
                </a:cubicBezTo>
                <a:lnTo>
                  <a:pt x="1217292" y="2282173"/>
                </a:lnTo>
                <a:cubicBezTo>
                  <a:pt x="1167044" y="2154232"/>
                  <a:pt x="1085446" y="2059976"/>
                  <a:pt x="972495" y="1999404"/>
                </a:cubicBezTo>
                <a:cubicBezTo>
                  <a:pt x="859545" y="1938832"/>
                  <a:pt x="719966" y="1935530"/>
                  <a:pt x="553759" y="1989497"/>
                </a:cubicBezTo>
                <a:cubicBezTo>
                  <a:pt x="369284" y="2057347"/>
                  <a:pt x="254703" y="2160543"/>
                  <a:pt x="210015" y="2299087"/>
                </a:cubicBezTo>
                <a:cubicBezTo>
                  <a:pt x="165328" y="2437630"/>
                  <a:pt x="175406" y="2597129"/>
                  <a:pt x="240249" y="2777583"/>
                </a:cubicBezTo>
                <a:lnTo>
                  <a:pt x="376223" y="3166067"/>
                </a:lnTo>
                <a:cubicBezTo>
                  <a:pt x="438068" y="3347569"/>
                  <a:pt x="529657" y="3478537"/>
                  <a:pt x="650988" y="3558968"/>
                </a:cubicBezTo>
                <a:cubicBezTo>
                  <a:pt x="772319" y="3639400"/>
                  <a:pt x="926245" y="3648614"/>
                  <a:pt x="1112766" y="3586610"/>
                </a:cubicBezTo>
                <a:cubicBezTo>
                  <a:pt x="1276350" y="3525148"/>
                  <a:pt x="1383404" y="3435524"/>
                  <a:pt x="1433927" y="3317737"/>
                </a:cubicBezTo>
                <a:cubicBezTo>
                  <a:pt x="1484450" y="3199951"/>
                  <a:pt x="1489458" y="3075384"/>
                  <a:pt x="1448950" y="2944035"/>
                </a:cubicBezTo>
                <a:lnTo>
                  <a:pt x="2020729" y="2743906"/>
                </a:lnTo>
                <a:cubicBezTo>
                  <a:pt x="2080521" y="2924632"/>
                  <a:pt x="2093924" y="3103315"/>
                  <a:pt x="2060939" y="3279954"/>
                </a:cubicBezTo>
                <a:cubicBezTo>
                  <a:pt x="2027954" y="3456593"/>
                  <a:pt x="1948058" y="3616457"/>
                  <a:pt x="1821251" y="3759545"/>
                </a:cubicBezTo>
                <a:cubicBezTo>
                  <a:pt x="1694444" y="3902633"/>
                  <a:pt x="1520204" y="4014214"/>
                  <a:pt x="1298533" y="4094287"/>
                </a:cubicBezTo>
                <a:cubicBezTo>
                  <a:pt x="1039155" y="4182837"/>
                  <a:pt x="807089" y="4207589"/>
                  <a:pt x="602333" y="4168545"/>
                </a:cubicBezTo>
                <a:cubicBezTo>
                  <a:pt x="397578" y="4129501"/>
                  <a:pt x="223236" y="4038988"/>
                  <a:pt x="79308" y="3897004"/>
                </a:cubicBezTo>
                <a:lnTo>
                  <a:pt x="0" y="3808206"/>
                </a:lnTo>
                <a:lnTo>
                  <a:pt x="0" y="1670565"/>
                </a:lnTo>
                <a:lnTo>
                  <a:pt x="41254" y="1640214"/>
                </a:lnTo>
                <a:cubicBezTo>
                  <a:pt x="139678" y="1577527"/>
                  <a:pt x="253386" y="1523051"/>
                  <a:pt x="382377" y="1476785"/>
                </a:cubicBezTo>
                <a:cubicBezTo>
                  <a:pt x="549794" y="1420052"/>
                  <a:pt x="707406" y="1393812"/>
                  <a:pt x="855213" y="1398065"/>
                </a:cubicBezTo>
                <a:close/>
                <a:moveTo>
                  <a:pt x="4763087" y="0"/>
                </a:moveTo>
                <a:lnTo>
                  <a:pt x="5015236" y="0"/>
                </a:lnTo>
                <a:lnTo>
                  <a:pt x="5283428" y="2643016"/>
                </a:lnTo>
                <a:lnTo>
                  <a:pt x="4704537" y="2845634"/>
                </a:lnTo>
                <a:lnTo>
                  <a:pt x="3592967" y="1261143"/>
                </a:lnTo>
                <a:lnTo>
                  <a:pt x="3712153" y="3192980"/>
                </a:lnTo>
                <a:lnTo>
                  <a:pt x="3133262" y="3395598"/>
                </a:lnTo>
                <a:lnTo>
                  <a:pt x="1648291" y="1090214"/>
                </a:lnTo>
                <a:lnTo>
                  <a:pt x="2255946" y="877528"/>
                </a:lnTo>
                <a:lnTo>
                  <a:pt x="3146391" y="2418352"/>
                </a:lnTo>
                <a:lnTo>
                  <a:pt x="3039785" y="603175"/>
                </a:lnTo>
                <a:lnTo>
                  <a:pt x="3615080" y="401816"/>
                </a:lnTo>
                <a:lnTo>
                  <a:pt x="4663731" y="1887266"/>
                </a:lnTo>
                <a:lnTo>
                  <a:pt x="4398920" y="127463"/>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475598" y="5717851"/>
            <a:ext cx="2264646" cy="707702"/>
          </a:xfrm>
          <a:prstGeom prst="rect">
            <a:avLst/>
          </a:prstGeom>
        </p:spPr>
      </p:pic>
      <p:sp>
        <p:nvSpPr>
          <p:cNvPr id="8" name="Rectangle 7"/>
          <p:cNvSpPr/>
          <p:nvPr userDrawn="1"/>
        </p:nvSpPr>
        <p:spPr>
          <a:xfrm>
            <a:off x="24" y="3712304"/>
            <a:ext cx="929862" cy="929862"/>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24" y="4754467"/>
            <a:ext cx="929862" cy="929862"/>
          </a:xfrm>
          <a:prstGeom prst="rect">
            <a:avLst/>
          </a:prstGeom>
          <a:solidFill>
            <a:srgbClr val="0165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2052234" y="2050440"/>
            <a:ext cx="929862" cy="929862"/>
          </a:xfrm>
          <a:prstGeom prst="rect">
            <a:avLst/>
          </a:prstGeom>
          <a:solidFill>
            <a:srgbClr val="0165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userDrawn="1"/>
        </p:nvSpPr>
        <p:spPr>
          <a:xfrm>
            <a:off x="2052234" y="3090239"/>
            <a:ext cx="528412" cy="528412"/>
          </a:xfrm>
          <a:prstGeom prst="rect">
            <a:avLst/>
          </a:prstGeom>
          <a:solidFill>
            <a:srgbClr val="FCCB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userDrawn="1"/>
        </p:nvSpPr>
        <p:spPr>
          <a:xfrm>
            <a:off x="2694286" y="3091488"/>
            <a:ext cx="528412" cy="528412"/>
          </a:xfrm>
          <a:prstGeom prst="rect">
            <a:avLst/>
          </a:prstGeom>
          <a:solidFill>
            <a:srgbClr val="A6C5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userDrawn="1"/>
        </p:nvSpPr>
        <p:spPr>
          <a:xfrm>
            <a:off x="3093104" y="3702660"/>
            <a:ext cx="528412" cy="528412"/>
          </a:xfrm>
          <a:prstGeom prst="rect">
            <a:avLst/>
          </a:prstGeom>
          <a:solidFill>
            <a:srgbClr val="DFEC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userDrawn="1"/>
        </p:nvSpPr>
        <p:spPr>
          <a:xfrm>
            <a:off x="3710489" y="3711975"/>
            <a:ext cx="528412" cy="528412"/>
          </a:xfrm>
          <a:prstGeom prst="rect">
            <a:avLst/>
          </a:prstGeom>
          <a:solidFill>
            <a:srgbClr val="EEF3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userDrawn="1"/>
        </p:nvSpPr>
        <p:spPr>
          <a:xfrm>
            <a:off x="3099919" y="4283073"/>
            <a:ext cx="528412" cy="528412"/>
          </a:xfrm>
          <a:prstGeom prst="rect">
            <a:avLst/>
          </a:prstGeom>
          <a:solidFill>
            <a:srgbClr val="FAAC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userDrawn="1"/>
        </p:nvSpPr>
        <p:spPr>
          <a:xfrm>
            <a:off x="-164" y="1045311"/>
            <a:ext cx="528412" cy="528412"/>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userDrawn="1"/>
        </p:nvSpPr>
        <p:spPr>
          <a:xfrm>
            <a:off x="-164" y="5794267"/>
            <a:ext cx="1359299" cy="1063734"/>
          </a:xfrm>
          <a:prstGeom prst="rect">
            <a:avLst/>
          </a:prstGeom>
          <a:solidFill>
            <a:srgbClr val="A6C5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userDrawn="1"/>
        </p:nvSpPr>
        <p:spPr>
          <a:xfrm>
            <a:off x="1448037" y="5794266"/>
            <a:ext cx="528412" cy="528412"/>
          </a:xfrm>
          <a:prstGeom prst="rect">
            <a:avLst/>
          </a:prstGeom>
          <a:solidFill>
            <a:srgbClr val="FCCB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userDrawn="1">
            <p:ph type="subTitle" idx="1"/>
          </p:nvPr>
        </p:nvSpPr>
        <p:spPr>
          <a:xfrm>
            <a:off x="1524000" y="3602038"/>
            <a:ext cx="9144000" cy="1655762"/>
          </a:xfrm>
        </p:spPr>
        <p:txBody>
          <a:bodyPr/>
          <a:lstStyle>
            <a:lvl1pPr marL="0" indent="0" algn="ctr">
              <a:buNone/>
              <a:defRPr sz="2400" i="1">
                <a:solidFill>
                  <a:srgbClr val="FAAC2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2" name="Title 1"/>
          <p:cNvSpPr>
            <a:spLocks noGrp="1"/>
          </p:cNvSpPr>
          <p:nvPr userDrawn="1">
            <p:ph type="ctrTitle" hasCustomPrompt="1"/>
          </p:nvPr>
        </p:nvSpPr>
        <p:spPr>
          <a:xfrm>
            <a:off x="1524000" y="1122363"/>
            <a:ext cx="9144000" cy="2387600"/>
          </a:xfrm>
        </p:spPr>
        <p:txBody>
          <a:bodyPr anchor="b">
            <a:normAutofit/>
          </a:bodyPr>
          <a:lstStyle>
            <a:lvl1pPr algn="ctr">
              <a:defRPr sz="4800">
                <a:solidFill>
                  <a:srgbClr val="1B3664"/>
                </a:solidFill>
                <a:latin typeface="Arial" panose="020B0604020202020204" pitchFamily="34" charset="0"/>
                <a:cs typeface="Arial" panose="020B0604020202020204" pitchFamily="34" charset="0"/>
              </a:defRPr>
            </a:lvl1pPr>
          </a:lstStyle>
          <a:p>
            <a:r>
              <a:rPr lang="en-US" dirty="0"/>
              <a:t>Title Slide</a:t>
            </a:r>
          </a:p>
        </p:txBody>
      </p:sp>
    </p:spTree>
    <p:extLst>
      <p:ext uri="{BB962C8B-B14F-4D97-AF65-F5344CB8AC3E}">
        <p14:creationId xmlns:p14="http://schemas.microsoft.com/office/powerpoint/2010/main" val="34501752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6"/>
          <p:cNvSpPr/>
          <p:nvPr userDrawn="1"/>
        </p:nvSpPr>
        <p:spPr>
          <a:xfrm>
            <a:off x="-1" y="0"/>
            <a:ext cx="6275410" cy="6858000"/>
          </a:xfrm>
          <a:custGeom>
            <a:avLst/>
            <a:gdLst/>
            <a:ahLst/>
            <a:cxnLst/>
            <a:rect l="l" t="t" r="r" b="b"/>
            <a:pathLst>
              <a:path w="6275410" h="6858000">
                <a:moveTo>
                  <a:pt x="5348686" y="5105184"/>
                </a:moveTo>
                <a:cubicBezTo>
                  <a:pt x="5309284" y="5105593"/>
                  <a:pt x="5266849" y="5113565"/>
                  <a:pt x="5221381" y="5129100"/>
                </a:cubicBezTo>
                <a:lnTo>
                  <a:pt x="4638512" y="5333111"/>
                </a:lnTo>
                <a:lnTo>
                  <a:pt x="4829988" y="5880166"/>
                </a:lnTo>
                <a:lnTo>
                  <a:pt x="5423650" y="5672377"/>
                </a:lnTo>
                <a:cubicBezTo>
                  <a:pt x="5511826" y="5639916"/>
                  <a:pt x="5570957" y="5590098"/>
                  <a:pt x="5601041" y="5522924"/>
                </a:cubicBezTo>
                <a:cubicBezTo>
                  <a:pt x="5631126" y="5455751"/>
                  <a:pt x="5632011" y="5380870"/>
                  <a:pt x="5603693" y="5298283"/>
                </a:cubicBezTo>
                <a:cubicBezTo>
                  <a:pt x="5573105" y="5213293"/>
                  <a:pt x="5524472" y="5156080"/>
                  <a:pt x="5457796" y="5126646"/>
                </a:cubicBezTo>
                <a:cubicBezTo>
                  <a:pt x="5424458" y="5111929"/>
                  <a:pt x="5388088" y="5104775"/>
                  <a:pt x="5348686" y="5105184"/>
                </a:cubicBezTo>
                <a:close/>
                <a:moveTo>
                  <a:pt x="2363654" y="5066638"/>
                </a:moveTo>
                <a:cubicBezTo>
                  <a:pt x="2287730" y="5069912"/>
                  <a:pt x="2203150" y="5087760"/>
                  <a:pt x="2109915" y="5120183"/>
                </a:cubicBezTo>
                <a:lnTo>
                  <a:pt x="1735740" y="5251148"/>
                </a:lnTo>
                <a:lnTo>
                  <a:pt x="2262022" y="6754763"/>
                </a:lnTo>
                <a:lnTo>
                  <a:pt x="2636197" y="6623797"/>
                </a:lnTo>
                <a:cubicBezTo>
                  <a:pt x="2822405" y="6558202"/>
                  <a:pt x="2945191" y="6468622"/>
                  <a:pt x="3004556" y="6355056"/>
                </a:cubicBezTo>
                <a:cubicBezTo>
                  <a:pt x="3063922" y="6241490"/>
                  <a:pt x="3065151" y="6104615"/>
                  <a:pt x="3008242" y="5944427"/>
                </a:cubicBezTo>
                <a:lnTo>
                  <a:pt x="2824420" y="5419238"/>
                </a:lnTo>
                <a:cubicBezTo>
                  <a:pt x="2769010" y="5258527"/>
                  <a:pt x="2682692" y="5152294"/>
                  <a:pt x="2565463" y="5100542"/>
                </a:cubicBezTo>
                <a:cubicBezTo>
                  <a:pt x="2506848" y="5074666"/>
                  <a:pt x="2439579" y="5063365"/>
                  <a:pt x="2363654" y="5066638"/>
                </a:cubicBezTo>
                <a:close/>
                <a:moveTo>
                  <a:pt x="2527133" y="4489376"/>
                </a:moveTo>
                <a:cubicBezTo>
                  <a:pt x="2674480" y="4490666"/>
                  <a:pt x="2808176" y="4521636"/>
                  <a:pt x="2928219" y="4582287"/>
                </a:cubicBezTo>
                <a:cubicBezTo>
                  <a:pt x="3168304" y="4703587"/>
                  <a:pt x="3340150" y="4911659"/>
                  <a:pt x="3443756" y="5206501"/>
                </a:cubicBezTo>
                <a:lnTo>
                  <a:pt x="3625060" y="5724496"/>
                </a:lnTo>
                <a:cubicBezTo>
                  <a:pt x="3727941" y="6019597"/>
                  <a:pt x="3723364" y="6289422"/>
                  <a:pt x="3611329" y="6533969"/>
                </a:cubicBezTo>
                <a:cubicBezTo>
                  <a:pt x="3555312" y="6656243"/>
                  <a:pt x="3470113" y="6763829"/>
                  <a:pt x="3355732" y="6856728"/>
                </a:cubicBezTo>
                <a:lnTo>
                  <a:pt x="3353997" y="6858000"/>
                </a:lnTo>
                <a:lnTo>
                  <a:pt x="1608396" y="6858000"/>
                </a:lnTo>
                <a:lnTo>
                  <a:pt x="943943" y="4959625"/>
                </a:lnTo>
                <a:lnTo>
                  <a:pt x="2044134" y="4574546"/>
                </a:lnTo>
                <a:cubicBezTo>
                  <a:pt x="2218785" y="4516475"/>
                  <a:pt x="2379785" y="4488085"/>
                  <a:pt x="2527133" y="4489376"/>
                </a:cubicBezTo>
                <a:close/>
                <a:moveTo>
                  <a:pt x="4856751" y="4153667"/>
                </a:moveTo>
                <a:cubicBezTo>
                  <a:pt x="4821183" y="4153744"/>
                  <a:pt x="4782930" y="4160757"/>
                  <a:pt x="4741993" y="4174706"/>
                </a:cubicBezTo>
                <a:lnTo>
                  <a:pt x="4288602" y="4333398"/>
                </a:lnTo>
                <a:lnTo>
                  <a:pt x="4470008" y="4851684"/>
                </a:lnTo>
                <a:lnTo>
                  <a:pt x="4930595" y="4690474"/>
                </a:lnTo>
                <a:cubicBezTo>
                  <a:pt x="5011618" y="4661105"/>
                  <a:pt x="5065336" y="4615032"/>
                  <a:pt x="5091751" y="4552255"/>
                </a:cubicBezTo>
                <a:cubicBezTo>
                  <a:pt x="5118165" y="4489477"/>
                  <a:pt x="5116915" y="4416182"/>
                  <a:pt x="5088000" y="4332369"/>
                </a:cubicBezTo>
                <a:cubicBezTo>
                  <a:pt x="5060004" y="4254547"/>
                  <a:pt x="5015806" y="4201840"/>
                  <a:pt x="4955405" y="4174247"/>
                </a:cubicBezTo>
                <a:cubicBezTo>
                  <a:pt x="4925205" y="4160451"/>
                  <a:pt x="4892320" y="4153591"/>
                  <a:pt x="4856751" y="4153667"/>
                </a:cubicBezTo>
                <a:close/>
                <a:moveTo>
                  <a:pt x="5051046" y="3578748"/>
                </a:moveTo>
                <a:cubicBezTo>
                  <a:pt x="5152183" y="3578559"/>
                  <a:pt x="5244031" y="3597948"/>
                  <a:pt x="5326587" y="3636914"/>
                </a:cubicBezTo>
                <a:cubicBezTo>
                  <a:pt x="5491700" y="3714846"/>
                  <a:pt x="5606500" y="3844979"/>
                  <a:pt x="5670988" y="4027313"/>
                </a:cubicBezTo>
                <a:cubicBezTo>
                  <a:pt x="5717667" y="4160205"/>
                  <a:pt x="5730248" y="4283529"/>
                  <a:pt x="5708732" y="4397286"/>
                </a:cubicBezTo>
                <a:cubicBezTo>
                  <a:pt x="5687216" y="4511043"/>
                  <a:pt x="5631196" y="4616907"/>
                  <a:pt x="5540674" y="4714878"/>
                </a:cubicBezTo>
                <a:cubicBezTo>
                  <a:pt x="5692914" y="4701824"/>
                  <a:pt x="5830600" y="4726419"/>
                  <a:pt x="5953732" y="4788664"/>
                </a:cubicBezTo>
                <a:cubicBezTo>
                  <a:pt x="6076863" y="4850908"/>
                  <a:pt x="6170531" y="4968704"/>
                  <a:pt x="6234734" y="5142051"/>
                </a:cubicBezTo>
                <a:cubicBezTo>
                  <a:pt x="6306001" y="5361976"/>
                  <a:pt x="6283622" y="5562170"/>
                  <a:pt x="6167595" y="5742633"/>
                </a:cubicBezTo>
                <a:cubicBezTo>
                  <a:pt x="6051567" y="5923095"/>
                  <a:pt x="5867391" y="6058824"/>
                  <a:pt x="5615067" y="6149821"/>
                </a:cubicBezTo>
                <a:lnTo>
                  <a:pt x="4396058" y="6576488"/>
                </a:lnTo>
                <a:lnTo>
                  <a:pt x="3515145" y="4059675"/>
                </a:lnTo>
                <a:lnTo>
                  <a:pt x="4719761" y="3638046"/>
                </a:lnTo>
                <a:cubicBezTo>
                  <a:pt x="4839480" y="3598703"/>
                  <a:pt x="4949908" y="3578937"/>
                  <a:pt x="5051046" y="3578748"/>
                </a:cubicBezTo>
                <a:close/>
                <a:moveTo>
                  <a:pt x="855213" y="1398065"/>
                </a:moveTo>
                <a:cubicBezTo>
                  <a:pt x="904482" y="1399483"/>
                  <a:pt x="952662" y="1404289"/>
                  <a:pt x="999753" y="1412483"/>
                </a:cubicBezTo>
                <a:cubicBezTo>
                  <a:pt x="1188114" y="1445260"/>
                  <a:pt x="1350267" y="1520405"/>
                  <a:pt x="1486209" y="1637919"/>
                </a:cubicBezTo>
                <a:cubicBezTo>
                  <a:pt x="1622151" y="1755434"/>
                  <a:pt x="1723104" y="1903475"/>
                  <a:pt x="1789069" y="2082044"/>
                </a:cubicBezTo>
                <a:lnTo>
                  <a:pt x="1217292" y="2282173"/>
                </a:lnTo>
                <a:cubicBezTo>
                  <a:pt x="1167044" y="2154232"/>
                  <a:pt x="1085446" y="2059976"/>
                  <a:pt x="972495" y="1999404"/>
                </a:cubicBezTo>
                <a:cubicBezTo>
                  <a:pt x="859545" y="1938832"/>
                  <a:pt x="719966" y="1935530"/>
                  <a:pt x="553759" y="1989497"/>
                </a:cubicBezTo>
                <a:cubicBezTo>
                  <a:pt x="369284" y="2057347"/>
                  <a:pt x="254703" y="2160543"/>
                  <a:pt x="210015" y="2299087"/>
                </a:cubicBezTo>
                <a:cubicBezTo>
                  <a:pt x="165328" y="2437630"/>
                  <a:pt x="175406" y="2597129"/>
                  <a:pt x="240249" y="2777583"/>
                </a:cubicBezTo>
                <a:lnTo>
                  <a:pt x="376223" y="3166067"/>
                </a:lnTo>
                <a:cubicBezTo>
                  <a:pt x="438068" y="3347569"/>
                  <a:pt x="529657" y="3478537"/>
                  <a:pt x="650988" y="3558968"/>
                </a:cubicBezTo>
                <a:cubicBezTo>
                  <a:pt x="772319" y="3639400"/>
                  <a:pt x="926245" y="3648614"/>
                  <a:pt x="1112766" y="3586610"/>
                </a:cubicBezTo>
                <a:cubicBezTo>
                  <a:pt x="1276350" y="3525148"/>
                  <a:pt x="1383404" y="3435524"/>
                  <a:pt x="1433927" y="3317737"/>
                </a:cubicBezTo>
                <a:cubicBezTo>
                  <a:pt x="1484450" y="3199951"/>
                  <a:pt x="1489458" y="3075384"/>
                  <a:pt x="1448950" y="2944035"/>
                </a:cubicBezTo>
                <a:lnTo>
                  <a:pt x="2020729" y="2743906"/>
                </a:lnTo>
                <a:cubicBezTo>
                  <a:pt x="2080521" y="2924632"/>
                  <a:pt x="2093924" y="3103315"/>
                  <a:pt x="2060939" y="3279954"/>
                </a:cubicBezTo>
                <a:cubicBezTo>
                  <a:pt x="2027954" y="3456593"/>
                  <a:pt x="1948058" y="3616457"/>
                  <a:pt x="1821251" y="3759545"/>
                </a:cubicBezTo>
                <a:cubicBezTo>
                  <a:pt x="1694444" y="3902633"/>
                  <a:pt x="1520204" y="4014214"/>
                  <a:pt x="1298533" y="4094287"/>
                </a:cubicBezTo>
                <a:cubicBezTo>
                  <a:pt x="1039155" y="4182837"/>
                  <a:pt x="807089" y="4207589"/>
                  <a:pt x="602333" y="4168545"/>
                </a:cubicBezTo>
                <a:cubicBezTo>
                  <a:pt x="397578" y="4129501"/>
                  <a:pt x="223236" y="4038988"/>
                  <a:pt x="79308" y="3897004"/>
                </a:cubicBezTo>
                <a:lnTo>
                  <a:pt x="0" y="3808206"/>
                </a:lnTo>
                <a:lnTo>
                  <a:pt x="0" y="1670565"/>
                </a:lnTo>
                <a:lnTo>
                  <a:pt x="41254" y="1640214"/>
                </a:lnTo>
                <a:cubicBezTo>
                  <a:pt x="139678" y="1577527"/>
                  <a:pt x="253386" y="1523051"/>
                  <a:pt x="382377" y="1476785"/>
                </a:cubicBezTo>
                <a:cubicBezTo>
                  <a:pt x="549794" y="1420052"/>
                  <a:pt x="707406" y="1393812"/>
                  <a:pt x="855213" y="1398065"/>
                </a:cubicBezTo>
                <a:close/>
                <a:moveTo>
                  <a:pt x="4763087" y="0"/>
                </a:moveTo>
                <a:lnTo>
                  <a:pt x="5015236" y="0"/>
                </a:lnTo>
                <a:lnTo>
                  <a:pt x="5283428" y="2643016"/>
                </a:lnTo>
                <a:lnTo>
                  <a:pt x="4704537" y="2845634"/>
                </a:lnTo>
                <a:lnTo>
                  <a:pt x="3592967" y="1261143"/>
                </a:lnTo>
                <a:lnTo>
                  <a:pt x="3712153" y="3192980"/>
                </a:lnTo>
                <a:lnTo>
                  <a:pt x="3133262" y="3395598"/>
                </a:lnTo>
                <a:lnTo>
                  <a:pt x="1648291" y="1090214"/>
                </a:lnTo>
                <a:lnTo>
                  <a:pt x="2255946" y="877528"/>
                </a:lnTo>
                <a:lnTo>
                  <a:pt x="3146391" y="2418352"/>
                </a:lnTo>
                <a:lnTo>
                  <a:pt x="3039785" y="603175"/>
                </a:lnTo>
                <a:lnTo>
                  <a:pt x="3615080" y="401816"/>
                </a:lnTo>
                <a:lnTo>
                  <a:pt x="4663731" y="1887266"/>
                </a:lnTo>
                <a:lnTo>
                  <a:pt x="4398920" y="127463"/>
                </a:lnTo>
                <a:close/>
              </a:path>
            </a:pathLst>
          </a:cu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lvl1pPr>
              <a:defRPr>
                <a:solidFill>
                  <a:srgbClr val="1B3664"/>
                </a:solidFill>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rgbClr val="1B3664"/>
                </a:solidFill>
              </a:defRPr>
            </a:lvl1pPr>
            <a:lvl2pPr>
              <a:defRPr>
                <a:solidFill>
                  <a:srgbClr val="1B3664"/>
                </a:solidFill>
              </a:defRPr>
            </a:lvl2pPr>
            <a:lvl3pPr>
              <a:defRPr>
                <a:solidFill>
                  <a:srgbClr val="1B3664"/>
                </a:solidFill>
              </a:defRPr>
            </a:lvl3pPr>
            <a:lvl4pPr>
              <a:defRPr>
                <a:solidFill>
                  <a:srgbClr val="1B3664"/>
                </a:solidFill>
              </a:defRPr>
            </a:lvl4pPr>
            <a:lvl5pPr>
              <a:defRPr>
                <a:solidFill>
                  <a:srgbClr val="1B3664"/>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552600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sp>
        <p:nvSpPr>
          <p:cNvPr id="5" name="Freeform 4"/>
          <p:cNvSpPr/>
          <p:nvPr userDrawn="1"/>
        </p:nvSpPr>
        <p:spPr>
          <a:xfrm>
            <a:off x="-1" y="0"/>
            <a:ext cx="6275410" cy="6858000"/>
          </a:xfrm>
          <a:custGeom>
            <a:avLst/>
            <a:gdLst/>
            <a:ahLst/>
            <a:cxnLst/>
            <a:rect l="l" t="t" r="r" b="b"/>
            <a:pathLst>
              <a:path w="6275410" h="6858000">
                <a:moveTo>
                  <a:pt x="5348686" y="5105184"/>
                </a:moveTo>
                <a:cubicBezTo>
                  <a:pt x="5309284" y="5105593"/>
                  <a:pt x="5266849" y="5113565"/>
                  <a:pt x="5221381" y="5129100"/>
                </a:cubicBezTo>
                <a:lnTo>
                  <a:pt x="4638512" y="5333111"/>
                </a:lnTo>
                <a:lnTo>
                  <a:pt x="4829988" y="5880166"/>
                </a:lnTo>
                <a:lnTo>
                  <a:pt x="5423650" y="5672377"/>
                </a:lnTo>
                <a:cubicBezTo>
                  <a:pt x="5511826" y="5639916"/>
                  <a:pt x="5570957" y="5590098"/>
                  <a:pt x="5601041" y="5522924"/>
                </a:cubicBezTo>
                <a:cubicBezTo>
                  <a:pt x="5631126" y="5455751"/>
                  <a:pt x="5632011" y="5380870"/>
                  <a:pt x="5603693" y="5298283"/>
                </a:cubicBezTo>
                <a:cubicBezTo>
                  <a:pt x="5573105" y="5213293"/>
                  <a:pt x="5524472" y="5156080"/>
                  <a:pt x="5457796" y="5126646"/>
                </a:cubicBezTo>
                <a:cubicBezTo>
                  <a:pt x="5424458" y="5111929"/>
                  <a:pt x="5388088" y="5104775"/>
                  <a:pt x="5348686" y="5105184"/>
                </a:cubicBezTo>
                <a:close/>
                <a:moveTo>
                  <a:pt x="2363654" y="5066638"/>
                </a:moveTo>
                <a:cubicBezTo>
                  <a:pt x="2287730" y="5069912"/>
                  <a:pt x="2203150" y="5087760"/>
                  <a:pt x="2109915" y="5120183"/>
                </a:cubicBezTo>
                <a:lnTo>
                  <a:pt x="1735740" y="5251148"/>
                </a:lnTo>
                <a:lnTo>
                  <a:pt x="2262022" y="6754763"/>
                </a:lnTo>
                <a:lnTo>
                  <a:pt x="2636197" y="6623797"/>
                </a:lnTo>
                <a:cubicBezTo>
                  <a:pt x="2822405" y="6558202"/>
                  <a:pt x="2945191" y="6468622"/>
                  <a:pt x="3004556" y="6355056"/>
                </a:cubicBezTo>
                <a:cubicBezTo>
                  <a:pt x="3063922" y="6241490"/>
                  <a:pt x="3065151" y="6104615"/>
                  <a:pt x="3008242" y="5944427"/>
                </a:cubicBezTo>
                <a:lnTo>
                  <a:pt x="2824420" y="5419238"/>
                </a:lnTo>
                <a:cubicBezTo>
                  <a:pt x="2769010" y="5258527"/>
                  <a:pt x="2682692" y="5152294"/>
                  <a:pt x="2565463" y="5100542"/>
                </a:cubicBezTo>
                <a:cubicBezTo>
                  <a:pt x="2506848" y="5074666"/>
                  <a:pt x="2439579" y="5063365"/>
                  <a:pt x="2363654" y="5066638"/>
                </a:cubicBezTo>
                <a:close/>
                <a:moveTo>
                  <a:pt x="2527133" y="4489376"/>
                </a:moveTo>
                <a:cubicBezTo>
                  <a:pt x="2674480" y="4490666"/>
                  <a:pt x="2808176" y="4521636"/>
                  <a:pt x="2928219" y="4582287"/>
                </a:cubicBezTo>
                <a:cubicBezTo>
                  <a:pt x="3168304" y="4703587"/>
                  <a:pt x="3340150" y="4911659"/>
                  <a:pt x="3443756" y="5206501"/>
                </a:cubicBezTo>
                <a:lnTo>
                  <a:pt x="3625060" y="5724496"/>
                </a:lnTo>
                <a:cubicBezTo>
                  <a:pt x="3727941" y="6019597"/>
                  <a:pt x="3723364" y="6289422"/>
                  <a:pt x="3611329" y="6533969"/>
                </a:cubicBezTo>
                <a:cubicBezTo>
                  <a:pt x="3555312" y="6656243"/>
                  <a:pt x="3470113" y="6763829"/>
                  <a:pt x="3355732" y="6856728"/>
                </a:cubicBezTo>
                <a:lnTo>
                  <a:pt x="3353997" y="6858000"/>
                </a:lnTo>
                <a:lnTo>
                  <a:pt x="1608396" y="6858000"/>
                </a:lnTo>
                <a:lnTo>
                  <a:pt x="943943" y="4959625"/>
                </a:lnTo>
                <a:lnTo>
                  <a:pt x="2044134" y="4574546"/>
                </a:lnTo>
                <a:cubicBezTo>
                  <a:pt x="2218785" y="4516475"/>
                  <a:pt x="2379785" y="4488085"/>
                  <a:pt x="2527133" y="4489376"/>
                </a:cubicBezTo>
                <a:close/>
                <a:moveTo>
                  <a:pt x="4856751" y="4153667"/>
                </a:moveTo>
                <a:cubicBezTo>
                  <a:pt x="4821183" y="4153744"/>
                  <a:pt x="4782930" y="4160757"/>
                  <a:pt x="4741993" y="4174706"/>
                </a:cubicBezTo>
                <a:lnTo>
                  <a:pt x="4288602" y="4333398"/>
                </a:lnTo>
                <a:lnTo>
                  <a:pt x="4470008" y="4851684"/>
                </a:lnTo>
                <a:lnTo>
                  <a:pt x="4930595" y="4690474"/>
                </a:lnTo>
                <a:cubicBezTo>
                  <a:pt x="5011618" y="4661105"/>
                  <a:pt x="5065336" y="4615032"/>
                  <a:pt x="5091751" y="4552255"/>
                </a:cubicBezTo>
                <a:cubicBezTo>
                  <a:pt x="5118165" y="4489477"/>
                  <a:pt x="5116915" y="4416182"/>
                  <a:pt x="5088000" y="4332369"/>
                </a:cubicBezTo>
                <a:cubicBezTo>
                  <a:pt x="5060004" y="4254547"/>
                  <a:pt x="5015806" y="4201840"/>
                  <a:pt x="4955405" y="4174247"/>
                </a:cubicBezTo>
                <a:cubicBezTo>
                  <a:pt x="4925205" y="4160451"/>
                  <a:pt x="4892320" y="4153591"/>
                  <a:pt x="4856751" y="4153667"/>
                </a:cubicBezTo>
                <a:close/>
                <a:moveTo>
                  <a:pt x="5051046" y="3578748"/>
                </a:moveTo>
                <a:cubicBezTo>
                  <a:pt x="5152183" y="3578559"/>
                  <a:pt x="5244031" y="3597948"/>
                  <a:pt x="5326587" y="3636914"/>
                </a:cubicBezTo>
                <a:cubicBezTo>
                  <a:pt x="5491700" y="3714846"/>
                  <a:pt x="5606500" y="3844979"/>
                  <a:pt x="5670988" y="4027313"/>
                </a:cubicBezTo>
                <a:cubicBezTo>
                  <a:pt x="5717667" y="4160205"/>
                  <a:pt x="5730248" y="4283529"/>
                  <a:pt x="5708732" y="4397286"/>
                </a:cubicBezTo>
                <a:cubicBezTo>
                  <a:pt x="5687216" y="4511043"/>
                  <a:pt x="5631196" y="4616907"/>
                  <a:pt x="5540674" y="4714878"/>
                </a:cubicBezTo>
                <a:cubicBezTo>
                  <a:pt x="5692914" y="4701824"/>
                  <a:pt x="5830600" y="4726419"/>
                  <a:pt x="5953732" y="4788664"/>
                </a:cubicBezTo>
                <a:cubicBezTo>
                  <a:pt x="6076863" y="4850908"/>
                  <a:pt x="6170531" y="4968704"/>
                  <a:pt x="6234734" y="5142051"/>
                </a:cubicBezTo>
                <a:cubicBezTo>
                  <a:pt x="6306001" y="5361976"/>
                  <a:pt x="6283622" y="5562170"/>
                  <a:pt x="6167595" y="5742633"/>
                </a:cubicBezTo>
                <a:cubicBezTo>
                  <a:pt x="6051567" y="5923095"/>
                  <a:pt x="5867391" y="6058824"/>
                  <a:pt x="5615067" y="6149821"/>
                </a:cubicBezTo>
                <a:lnTo>
                  <a:pt x="4396058" y="6576488"/>
                </a:lnTo>
                <a:lnTo>
                  <a:pt x="3515145" y="4059675"/>
                </a:lnTo>
                <a:lnTo>
                  <a:pt x="4719761" y="3638046"/>
                </a:lnTo>
                <a:cubicBezTo>
                  <a:pt x="4839480" y="3598703"/>
                  <a:pt x="4949908" y="3578937"/>
                  <a:pt x="5051046" y="3578748"/>
                </a:cubicBezTo>
                <a:close/>
                <a:moveTo>
                  <a:pt x="855213" y="1398065"/>
                </a:moveTo>
                <a:cubicBezTo>
                  <a:pt x="904482" y="1399483"/>
                  <a:pt x="952662" y="1404289"/>
                  <a:pt x="999753" y="1412483"/>
                </a:cubicBezTo>
                <a:cubicBezTo>
                  <a:pt x="1188114" y="1445260"/>
                  <a:pt x="1350267" y="1520405"/>
                  <a:pt x="1486209" y="1637919"/>
                </a:cubicBezTo>
                <a:cubicBezTo>
                  <a:pt x="1622151" y="1755434"/>
                  <a:pt x="1723104" y="1903475"/>
                  <a:pt x="1789069" y="2082044"/>
                </a:cubicBezTo>
                <a:lnTo>
                  <a:pt x="1217292" y="2282173"/>
                </a:lnTo>
                <a:cubicBezTo>
                  <a:pt x="1167044" y="2154232"/>
                  <a:pt x="1085446" y="2059976"/>
                  <a:pt x="972495" y="1999404"/>
                </a:cubicBezTo>
                <a:cubicBezTo>
                  <a:pt x="859545" y="1938832"/>
                  <a:pt x="719966" y="1935530"/>
                  <a:pt x="553759" y="1989497"/>
                </a:cubicBezTo>
                <a:cubicBezTo>
                  <a:pt x="369284" y="2057347"/>
                  <a:pt x="254703" y="2160543"/>
                  <a:pt x="210015" y="2299087"/>
                </a:cubicBezTo>
                <a:cubicBezTo>
                  <a:pt x="165328" y="2437630"/>
                  <a:pt x="175406" y="2597129"/>
                  <a:pt x="240249" y="2777583"/>
                </a:cubicBezTo>
                <a:lnTo>
                  <a:pt x="376223" y="3166067"/>
                </a:lnTo>
                <a:cubicBezTo>
                  <a:pt x="438068" y="3347569"/>
                  <a:pt x="529657" y="3478537"/>
                  <a:pt x="650988" y="3558968"/>
                </a:cubicBezTo>
                <a:cubicBezTo>
                  <a:pt x="772319" y="3639400"/>
                  <a:pt x="926245" y="3648614"/>
                  <a:pt x="1112766" y="3586610"/>
                </a:cubicBezTo>
                <a:cubicBezTo>
                  <a:pt x="1276350" y="3525148"/>
                  <a:pt x="1383404" y="3435524"/>
                  <a:pt x="1433927" y="3317737"/>
                </a:cubicBezTo>
                <a:cubicBezTo>
                  <a:pt x="1484450" y="3199951"/>
                  <a:pt x="1489458" y="3075384"/>
                  <a:pt x="1448950" y="2944035"/>
                </a:cubicBezTo>
                <a:lnTo>
                  <a:pt x="2020729" y="2743906"/>
                </a:lnTo>
                <a:cubicBezTo>
                  <a:pt x="2080521" y="2924632"/>
                  <a:pt x="2093924" y="3103315"/>
                  <a:pt x="2060939" y="3279954"/>
                </a:cubicBezTo>
                <a:cubicBezTo>
                  <a:pt x="2027954" y="3456593"/>
                  <a:pt x="1948058" y="3616457"/>
                  <a:pt x="1821251" y="3759545"/>
                </a:cubicBezTo>
                <a:cubicBezTo>
                  <a:pt x="1694444" y="3902633"/>
                  <a:pt x="1520204" y="4014214"/>
                  <a:pt x="1298533" y="4094287"/>
                </a:cubicBezTo>
                <a:cubicBezTo>
                  <a:pt x="1039155" y="4182837"/>
                  <a:pt x="807089" y="4207589"/>
                  <a:pt x="602333" y="4168545"/>
                </a:cubicBezTo>
                <a:cubicBezTo>
                  <a:pt x="397578" y="4129501"/>
                  <a:pt x="223236" y="4038988"/>
                  <a:pt x="79308" y="3897004"/>
                </a:cubicBezTo>
                <a:lnTo>
                  <a:pt x="0" y="3808206"/>
                </a:lnTo>
                <a:lnTo>
                  <a:pt x="0" y="1670565"/>
                </a:lnTo>
                <a:lnTo>
                  <a:pt x="41254" y="1640214"/>
                </a:lnTo>
                <a:cubicBezTo>
                  <a:pt x="139678" y="1577527"/>
                  <a:pt x="253386" y="1523051"/>
                  <a:pt x="382377" y="1476785"/>
                </a:cubicBezTo>
                <a:cubicBezTo>
                  <a:pt x="549794" y="1420052"/>
                  <a:pt x="707406" y="1393812"/>
                  <a:pt x="855213" y="1398065"/>
                </a:cubicBezTo>
                <a:close/>
                <a:moveTo>
                  <a:pt x="4763087" y="0"/>
                </a:moveTo>
                <a:lnTo>
                  <a:pt x="5015236" y="0"/>
                </a:lnTo>
                <a:lnTo>
                  <a:pt x="5283428" y="2643016"/>
                </a:lnTo>
                <a:lnTo>
                  <a:pt x="4704537" y="2845634"/>
                </a:lnTo>
                <a:lnTo>
                  <a:pt x="3592967" y="1261143"/>
                </a:lnTo>
                <a:lnTo>
                  <a:pt x="3712153" y="3192980"/>
                </a:lnTo>
                <a:lnTo>
                  <a:pt x="3133262" y="3395598"/>
                </a:lnTo>
                <a:lnTo>
                  <a:pt x="1648291" y="1090214"/>
                </a:lnTo>
                <a:lnTo>
                  <a:pt x="2255946" y="877528"/>
                </a:lnTo>
                <a:lnTo>
                  <a:pt x="3146391" y="2418352"/>
                </a:lnTo>
                <a:lnTo>
                  <a:pt x="3039785" y="603175"/>
                </a:lnTo>
                <a:lnTo>
                  <a:pt x="3615080" y="401816"/>
                </a:lnTo>
                <a:lnTo>
                  <a:pt x="4663731" y="1887266"/>
                </a:lnTo>
                <a:lnTo>
                  <a:pt x="4398920" y="127463"/>
                </a:lnTo>
                <a:close/>
              </a:path>
            </a:pathLst>
          </a:custGeom>
          <a:solidFill>
            <a:srgbClr val="016599">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lvl1pPr>
              <a:defRPr>
                <a:solidFill>
                  <a:srgbClr val="1B3664"/>
                </a:solidFill>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rgbClr val="1B3664"/>
                </a:solidFill>
              </a:defRPr>
            </a:lvl1pPr>
            <a:lvl2pPr>
              <a:defRPr>
                <a:solidFill>
                  <a:srgbClr val="1B3664"/>
                </a:solidFill>
              </a:defRPr>
            </a:lvl2pPr>
            <a:lvl3pPr>
              <a:defRPr>
                <a:solidFill>
                  <a:srgbClr val="1B3664"/>
                </a:solidFill>
              </a:defRPr>
            </a:lvl3pPr>
            <a:lvl4pPr>
              <a:defRPr>
                <a:solidFill>
                  <a:srgbClr val="1B3664"/>
                </a:solidFill>
              </a:defRPr>
            </a:lvl4pPr>
            <a:lvl5pPr>
              <a:defRPr>
                <a:solidFill>
                  <a:srgbClr val="1B3664"/>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2816326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6" name="Freeform 5"/>
          <p:cNvSpPr/>
          <p:nvPr userDrawn="1"/>
        </p:nvSpPr>
        <p:spPr>
          <a:xfrm>
            <a:off x="-1" y="0"/>
            <a:ext cx="6275410" cy="6858000"/>
          </a:xfrm>
          <a:custGeom>
            <a:avLst/>
            <a:gdLst/>
            <a:ahLst/>
            <a:cxnLst/>
            <a:rect l="l" t="t" r="r" b="b"/>
            <a:pathLst>
              <a:path w="6275410" h="6858000">
                <a:moveTo>
                  <a:pt x="5348686" y="5105184"/>
                </a:moveTo>
                <a:cubicBezTo>
                  <a:pt x="5309284" y="5105593"/>
                  <a:pt x="5266849" y="5113565"/>
                  <a:pt x="5221381" y="5129100"/>
                </a:cubicBezTo>
                <a:lnTo>
                  <a:pt x="4638512" y="5333111"/>
                </a:lnTo>
                <a:lnTo>
                  <a:pt x="4829988" y="5880166"/>
                </a:lnTo>
                <a:lnTo>
                  <a:pt x="5423650" y="5672377"/>
                </a:lnTo>
                <a:cubicBezTo>
                  <a:pt x="5511826" y="5639916"/>
                  <a:pt x="5570957" y="5590098"/>
                  <a:pt x="5601041" y="5522924"/>
                </a:cubicBezTo>
                <a:cubicBezTo>
                  <a:pt x="5631126" y="5455751"/>
                  <a:pt x="5632011" y="5380870"/>
                  <a:pt x="5603693" y="5298283"/>
                </a:cubicBezTo>
                <a:cubicBezTo>
                  <a:pt x="5573105" y="5213293"/>
                  <a:pt x="5524472" y="5156080"/>
                  <a:pt x="5457796" y="5126646"/>
                </a:cubicBezTo>
                <a:cubicBezTo>
                  <a:pt x="5424458" y="5111929"/>
                  <a:pt x="5388088" y="5104775"/>
                  <a:pt x="5348686" y="5105184"/>
                </a:cubicBezTo>
                <a:close/>
                <a:moveTo>
                  <a:pt x="2363654" y="5066638"/>
                </a:moveTo>
                <a:cubicBezTo>
                  <a:pt x="2287730" y="5069912"/>
                  <a:pt x="2203150" y="5087760"/>
                  <a:pt x="2109915" y="5120183"/>
                </a:cubicBezTo>
                <a:lnTo>
                  <a:pt x="1735740" y="5251148"/>
                </a:lnTo>
                <a:lnTo>
                  <a:pt x="2262022" y="6754763"/>
                </a:lnTo>
                <a:lnTo>
                  <a:pt x="2636197" y="6623797"/>
                </a:lnTo>
                <a:cubicBezTo>
                  <a:pt x="2822405" y="6558202"/>
                  <a:pt x="2945191" y="6468622"/>
                  <a:pt x="3004556" y="6355056"/>
                </a:cubicBezTo>
                <a:cubicBezTo>
                  <a:pt x="3063922" y="6241490"/>
                  <a:pt x="3065151" y="6104615"/>
                  <a:pt x="3008242" y="5944427"/>
                </a:cubicBezTo>
                <a:lnTo>
                  <a:pt x="2824420" y="5419238"/>
                </a:lnTo>
                <a:cubicBezTo>
                  <a:pt x="2769010" y="5258527"/>
                  <a:pt x="2682692" y="5152294"/>
                  <a:pt x="2565463" y="5100542"/>
                </a:cubicBezTo>
                <a:cubicBezTo>
                  <a:pt x="2506848" y="5074666"/>
                  <a:pt x="2439579" y="5063365"/>
                  <a:pt x="2363654" y="5066638"/>
                </a:cubicBezTo>
                <a:close/>
                <a:moveTo>
                  <a:pt x="2527133" y="4489376"/>
                </a:moveTo>
                <a:cubicBezTo>
                  <a:pt x="2674480" y="4490666"/>
                  <a:pt x="2808176" y="4521636"/>
                  <a:pt x="2928219" y="4582287"/>
                </a:cubicBezTo>
                <a:cubicBezTo>
                  <a:pt x="3168304" y="4703587"/>
                  <a:pt x="3340150" y="4911659"/>
                  <a:pt x="3443756" y="5206501"/>
                </a:cubicBezTo>
                <a:lnTo>
                  <a:pt x="3625060" y="5724496"/>
                </a:lnTo>
                <a:cubicBezTo>
                  <a:pt x="3727941" y="6019597"/>
                  <a:pt x="3723364" y="6289422"/>
                  <a:pt x="3611329" y="6533969"/>
                </a:cubicBezTo>
                <a:cubicBezTo>
                  <a:pt x="3555312" y="6656243"/>
                  <a:pt x="3470113" y="6763829"/>
                  <a:pt x="3355732" y="6856728"/>
                </a:cubicBezTo>
                <a:lnTo>
                  <a:pt x="3353997" y="6858000"/>
                </a:lnTo>
                <a:lnTo>
                  <a:pt x="1608396" y="6858000"/>
                </a:lnTo>
                <a:lnTo>
                  <a:pt x="943943" y="4959625"/>
                </a:lnTo>
                <a:lnTo>
                  <a:pt x="2044134" y="4574546"/>
                </a:lnTo>
                <a:cubicBezTo>
                  <a:pt x="2218785" y="4516475"/>
                  <a:pt x="2379785" y="4488085"/>
                  <a:pt x="2527133" y="4489376"/>
                </a:cubicBezTo>
                <a:close/>
                <a:moveTo>
                  <a:pt x="4856751" y="4153667"/>
                </a:moveTo>
                <a:cubicBezTo>
                  <a:pt x="4821183" y="4153744"/>
                  <a:pt x="4782930" y="4160757"/>
                  <a:pt x="4741993" y="4174706"/>
                </a:cubicBezTo>
                <a:lnTo>
                  <a:pt x="4288602" y="4333398"/>
                </a:lnTo>
                <a:lnTo>
                  <a:pt x="4470008" y="4851684"/>
                </a:lnTo>
                <a:lnTo>
                  <a:pt x="4930595" y="4690474"/>
                </a:lnTo>
                <a:cubicBezTo>
                  <a:pt x="5011618" y="4661105"/>
                  <a:pt x="5065336" y="4615032"/>
                  <a:pt x="5091751" y="4552255"/>
                </a:cubicBezTo>
                <a:cubicBezTo>
                  <a:pt x="5118165" y="4489477"/>
                  <a:pt x="5116915" y="4416182"/>
                  <a:pt x="5088000" y="4332369"/>
                </a:cubicBezTo>
                <a:cubicBezTo>
                  <a:pt x="5060004" y="4254547"/>
                  <a:pt x="5015806" y="4201840"/>
                  <a:pt x="4955405" y="4174247"/>
                </a:cubicBezTo>
                <a:cubicBezTo>
                  <a:pt x="4925205" y="4160451"/>
                  <a:pt x="4892320" y="4153591"/>
                  <a:pt x="4856751" y="4153667"/>
                </a:cubicBezTo>
                <a:close/>
                <a:moveTo>
                  <a:pt x="5051046" y="3578748"/>
                </a:moveTo>
                <a:cubicBezTo>
                  <a:pt x="5152183" y="3578559"/>
                  <a:pt x="5244031" y="3597948"/>
                  <a:pt x="5326587" y="3636914"/>
                </a:cubicBezTo>
                <a:cubicBezTo>
                  <a:pt x="5491700" y="3714846"/>
                  <a:pt x="5606500" y="3844979"/>
                  <a:pt x="5670988" y="4027313"/>
                </a:cubicBezTo>
                <a:cubicBezTo>
                  <a:pt x="5717667" y="4160205"/>
                  <a:pt x="5730248" y="4283529"/>
                  <a:pt x="5708732" y="4397286"/>
                </a:cubicBezTo>
                <a:cubicBezTo>
                  <a:pt x="5687216" y="4511043"/>
                  <a:pt x="5631196" y="4616907"/>
                  <a:pt x="5540674" y="4714878"/>
                </a:cubicBezTo>
                <a:cubicBezTo>
                  <a:pt x="5692914" y="4701824"/>
                  <a:pt x="5830600" y="4726419"/>
                  <a:pt x="5953732" y="4788664"/>
                </a:cubicBezTo>
                <a:cubicBezTo>
                  <a:pt x="6076863" y="4850908"/>
                  <a:pt x="6170531" y="4968704"/>
                  <a:pt x="6234734" y="5142051"/>
                </a:cubicBezTo>
                <a:cubicBezTo>
                  <a:pt x="6306001" y="5361976"/>
                  <a:pt x="6283622" y="5562170"/>
                  <a:pt x="6167595" y="5742633"/>
                </a:cubicBezTo>
                <a:cubicBezTo>
                  <a:pt x="6051567" y="5923095"/>
                  <a:pt x="5867391" y="6058824"/>
                  <a:pt x="5615067" y="6149821"/>
                </a:cubicBezTo>
                <a:lnTo>
                  <a:pt x="4396058" y="6576488"/>
                </a:lnTo>
                <a:lnTo>
                  <a:pt x="3515145" y="4059675"/>
                </a:lnTo>
                <a:lnTo>
                  <a:pt x="4719761" y="3638046"/>
                </a:lnTo>
                <a:cubicBezTo>
                  <a:pt x="4839480" y="3598703"/>
                  <a:pt x="4949908" y="3578937"/>
                  <a:pt x="5051046" y="3578748"/>
                </a:cubicBezTo>
                <a:close/>
                <a:moveTo>
                  <a:pt x="855213" y="1398065"/>
                </a:moveTo>
                <a:cubicBezTo>
                  <a:pt x="904482" y="1399483"/>
                  <a:pt x="952662" y="1404289"/>
                  <a:pt x="999753" y="1412483"/>
                </a:cubicBezTo>
                <a:cubicBezTo>
                  <a:pt x="1188114" y="1445260"/>
                  <a:pt x="1350267" y="1520405"/>
                  <a:pt x="1486209" y="1637919"/>
                </a:cubicBezTo>
                <a:cubicBezTo>
                  <a:pt x="1622151" y="1755434"/>
                  <a:pt x="1723104" y="1903475"/>
                  <a:pt x="1789069" y="2082044"/>
                </a:cubicBezTo>
                <a:lnTo>
                  <a:pt x="1217292" y="2282173"/>
                </a:lnTo>
                <a:cubicBezTo>
                  <a:pt x="1167044" y="2154232"/>
                  <a:pt x="1085446" y="2059976"/>
                  <a:pt x="972495" y="1999404"/>
                </a:cubicBezTo>
                <a:cubicBezTo>
                  <a:pt x="859545" y="1938832"/>
                  <a:pt x="719966" y="1935530"/>
                  <a:pt x="553759" y="1989497"/>
                </a:cubicBezTo>
                <a:cubicBezTo>
                  <a:pt x="369284" y="2057347"/>
                  <a:pt x="254703" y="2160543"/>
                  <a:pt x="210015" y="2299087"/>
                </a:cubicBezTo>
                <a:cubicBezTo>
                  <a:pt x="165328" y="2437630"/>
                  <a:pt x="175406" y="2597129"/>
                  <a:pt x="240249" y="2777583"/>
                </a:cubicBezTo>
                <a:lnTo>
                  <a:pt x="376223" y="3166067"/>
                </a:lnTo>
                <a:cubicBezTo>
                  <a:pt x="438068" y="3347569"/>
                  <a:pt x="529657" y="3478537"/>
                  <a:pt x="650988" y="3558968"/>
                </a:cubicBezTo>
                <a:cubicBezTo>
                  <a:pt x="772319" y="3639400"/>
                  <a:pt x="926245" y="3648614"/>
                  <a:pt x="1112766" y="3586610"/>
                </a:cubicBezTo>
                <a:cubicBezTo>
                  <a:pt x="1276350" y="3525148"/>
                  <a:pt x="1383404" y="3435524"/>
                  <a:pt x="1433927" y="3317737"/>
                </a:cubicBezTo>
                <a:cubicBezTo>
                  <a:pt x="1484450" y="3199951"/>
                  <a:pt x="1489458" y="3075384"/>
                  <a:pt x="1448950" y="2944035"/>
                </a:cubicBezTo>
                <a:lnTo>
                  <a:pt x="2020729" y="2743906"/>
                </a:lnTo>
                <a:cubicBezTo>
                  <a:pt x="2080521" y="2924632"/>
                  <a:pt x="2093924" y="3103315"/>
                  <a:pt x="2060939" y="3279954"/>
                </a:cubicBezTo>
                <a:cubicBezTo>
                  <a:pt x="2027954" y="3456593"/>
                  <a:pt x="1948058" y="3616457"/>
                  <a:pt x="1821251" y="3759545"/>
                </a:cubicBezTo>
                <a:cubicBezTo>
                  <a:pt x="1694444" y="3902633"/>
                  <a:pt x="1520204" y="4014214"/>
                  <a:pt x="1298533" y="4094287"/>
                </a:cubicBezTo>
                <a:cubicBezTo>
                  <a:pt x="1039155" y="4182837"/>
                  <a:pt x="807089" y="4207589"/>
                  <a:pt x="602333" y="4168545"/>
                </a:cubicBezTo>
                <a:cubicBezTo>
                  <a:pt x="397578" y="4129501"/>
                  <a:pt x="223236" y="4038988"/>
                  <a:pt x="79308" y="3897004"/>
                </a:cubicBezTo>
                <a:lnTo>
                  <a:pt x="0" y="3808206"/>
                </a:lnTo>
                <a:lnTo>
                  <a:pt x="0" y="1670565"/>
                </a:lnTo>
                <a:lnTo>
                  <a:pt x="41254" y="1640214"/>
                </a:lnTo>
                <a:cubicBezTo>
                  <a:pt x="139678" y="1577527"/>
                  <a:pt x="253386" y="1523051"/>
                  <a:pt x="382377" y="1476785"/>
                </a:cubicBezTo>
                <a:cubicBezTo>
                  <a:pt x="549794" y="1420052"/>
                  <a:pt x="707406" y="1393812"/>
                  <a:pt x="855213" y="1398065"/>
                </a:cubicBezTo>
                <a:close/>
                <a:moveTo>
                  <a:pt x="4763087" y="0"/>
                </a:moveTo>
                <a:lnTo>
                  <a:pt x="5015236" y="0"/>
                </a:lnTo>
                <a:lnTo>
                  <a:pt x="5283428" y="2643016"/>
                </a:lnTo>
                <a:lnTo>
                  <a:pt x="4704537" y="2845634"/>
                </a:lnTo>
                <a:lnTo>
                  <a:pt x="3592967" y="1261143"/>
                </a:lnTo>
                <a:lnTo>
                  <a:pt x="3712153" y="3192980"/>
                </a:lnTo>
                <a:lnTo>
                  <a:pt x="3133262" y="3395598"/>
                </a:lnTo>
                <a:lnTo>
                  <a:pt x="1648291" y="1090214"/>
                </a:lnTo>
                <a:lnTo>
                  <a:pt x="2255946" y="877528"/>
                </a:lnTo>
                <a:lnTo>
                  <a:pt x="3146391" y="2418352"/>
                </a:lnTo>
                <a:lnTo>
                  <a:pt x="3039785" y="603175"/>
                </a:lnTo>
                <a:lnTo>
                  <a:pt x="3615080" y="401816"/>
                </a:lnTo>
                <a:lnTo>
                  <a:pt x="4663731" y="1887266"/>
                </a:lnTo>
                <a:lnTo>
                  <a:pt x="4398920" y="127463"/>
                </a:lnTo>
                <a:close/>
              </a:path>
            </a:pathLst>
          </a:custGeom>
          <a:solidFill>
            <a:srgbClr val="1B3664">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lvl1pPr>
              <a:defRPr>
                <a:solidFill>
                  <a:srgbClr val="1B3664"/>
                </a:solidFill>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rgbClr val="1B3664"/>
                </a:solidFill>
              </a:defRPr>
            </a:lvl1pPr>
            <a:lvl2pPr>
              <a:defRPr>
                <a:solidFill>
                  <a:srgbClr val="1B3664"/>
                </a:solidFill>
              </a:defRPr>
            </a:lvl2pPr>
            <a:lvl3pPr>
              <a:defRPr>
                <a:solidFill>
                  <a:srgbClr val="1B3664"/>
                </a:solidFill>
              </a:defRPr>
            </a:lvl3pPr>
            <a:lvl4pPr>
              <a:defRPr>
                <a:solidFill>
                  <a:srgbClr val="1B3664"/>
                </a:solidFill>
              </a:defRPr>
            </a:lvl4pPr>
            <a:lvl5pPr>
              <a:defRPr>
                <a:solidFill>
                  <a:srgbClr val="1B3664"/>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6737789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5" name="Freeform 4"/>
          <p:cNvSpPr/>
          <p:nvPr userDrawn="1"/>
        </p:nvSpPr>
        <p:spPr>
          <a:xfrm>
            <a:off x="-1" y="0"/>
            <a:ext cx="6275410" cy="6858000"/>
          </a:xfrm>
          <a:custGeom>
            <a:avLst/>
            <a:gdLst/>
            <a:ahLst/>
            <a:cxnLst/>
            <a:rect l="l" t="t" r="r" b="b"/>
            <a:pathLst>
              <a:path w="6275410" h="6858000">
                <a:moveTo>
                  <a:pt x="5348686" y="5105184"/>
                </a:moveTo>
                <a:cubicBezTo>
                  <a:pt x="5309284" y="5105593"/>
                  <a:pt x="5266849" y="5113565"/>
                  <a:pt x="5221381" y="5129100"/>
                </a:cubicBezTo>
                <a:lnTo>
                  <a:pt x="4638512" y="5333111"/>
                </a:lnTo>
                <a:lnTo>
                  <a:pt x="4829988" y="5880166"/>
                </a:lnTo>
                <a:lnTo>
                  <a:pt x="5423650" y="5672377"/>
                </a:lnTo>
                <a:cubicBezTo>
                  <a:pt x="5511826" y="5639916"/>
                  <a:pt x="5570957" y="5590098"/>
                  <a:pt x="5601041" y="5522924"/>
                </a:cubicBezTo>
                <a:cubicBezTo>
                  <a:pt x="5631126" y="5455751"/>
                  <a:pt x="5632011" y="5380870"/>
                  <a:pt x="5603693" y="5298283"/>
                </a:cubicBezTo>
                <a:cubicBezTo>
                  <a:pt x="5573105" y="5213293"/>
                  <a:pt x="5524472" y="5156080"/>
                  <a:pt x="5457796" y="5126646"/>
                </a:cubicBezTo>
                <a:cubicBezTo>
                  <a:pt x="5424458" y="5111929"/>
                  <a:pt x="5388088" y="5104775"/>
                  <a:pt x="5348686" y="5105184"/>
                </a:cubicBezTo>
                <a:close/>
                <a:moveTo>
                  <a:pt x="2363654" y="5066638"/>
                </a:moveTo>
                <a:cubicBezTo>
                  <a:pt x="2287730" y="5069912"/>
                  <a:pt x="2203150" y="5087760"/>
                  <a:pt x="2109915" y="5120183"/>
                </a:cubicBezTo>
                <a:lnTo>
                  <a:pt x="1735740" y="5251148"/>
                </a:lnTo>
                <a:lnTo>
                  <a:pt x="2262022" y="6754763"/>
                </a:lnTo>
                <a:lnTo>
                  <a:pt x="2636197" y="6623797"/>
                </a:lnTo>
                <a:cubicBezTo>
                  <a:pt x="2822405" y="6558202"/>
                  <a:pt x="2945191" y="6468622"/>
                  <a:pt x="3004556" y="6355056"/>
                </a:cubicBezTo>
                <a:cubicBezTo>
                  <a:pt x="3063922" y="6241490"/>
                  <a:pt x="3065151" y="6104615"/>
                  <a:pt x="3008242" y="5944427"/>
                </a:cubicBezTo>
                <a:lnTo>
                  <a:pt x="2824420" y="5419238"/>
                </a:lnTo>
                <a:cubicBezTo>
                  <a:pt x="2769010" y="5258527"/>
                  <a:pt x="2682692" y="5152294"/>
                  <a:pt x="2565463" y="5100542"/>
                </a:cubicBezTo>
                <a:cubicBezTo>
                  <a:pt x="2506848" y="5074666"/>
                  <a:pt x="2439579" y="5063365"/>
                  <a:pt x="2363654" y="5066638"/>
                </a:cubicBezTo>
                <a:close/>
                <a:moveTo>
                  <a:pt x="2527133" y="4489376"/>
                </a:moveTo>
                <a:cubicBezTo>
                  <a:pt x="2674480" y="4490666"/>
                  <a:pt x="2808176" y="4521636"/>
                  <a:pt x="2928219" y="4582287"/>
                </a:cubicBezTo>
                <a:cubicBezTo>
                  <a:pt x="3168304" y="4703587"/>
                  <a:pt x="3340150" y="4911659"/>
                  <a:pt x="3443756" y="5206501"/>
                </a:cubicBezTo>
                <a:lnTo>
                  <a:pt x="3625060" y="5724496"/>
                </a:lnTo>
                <a:cubicBezTo>
                  <a:pt x="3727941" y="6019597"/>
                  <a:pt x="3723364" y="6289422"/>
                  <a:pt x="3611329" y="6533969"/>
                </a:cubicBezTo>
                <a:cubicBezTo>
                  <a:pt x="3555312" y="6656243"/>
                  <a:pt x="3470113" y="6763829"/>
                  <a:pt x="3355732" y="6856728"/>
                </a:cubicBezTo>
                <a:lnTo>
                  <a:pt x="3353997" y="6858000"/>
                </a:lnTo>
                <a:lnTo>
                  <a:pt x="1608396" y="6858000"/>
                </a:lnTo>
                <a:lnTo>
                  <a:pt x="943943" y="4959625"/>
                </a:lnTo>
                <a:lnTo>
                  <a:pt x="2044134" y="4574546"/>
                </a:lnTo>
                <a:cubicBezTo>
                  <a:pt x="2218785" y="4516475"/>
                  <a:pt x="2379785" y="4488085"/>
                  <a:pt x="2527133" y="4489376"/>
                </a:cubicBezTo>
                <a:close/>
                <a:moveTo>
                  <a:pt x="4856751" y="4153667"/>
                </a:moveTo>
                <a:cubicBezTo>
                  <a:pt x="4821183" y="4153744"/>
                  <a:pt x="4782930" y="4160757"/>
                  <a:pt x="4741993" y="4174706"/>
                </a:cubicBezTo>
                <a:lnTo>
                  <a:pt x="4288602" y="4333398"/>
                </a:lnTo>
                <a:lnTo>
                  <a:pt x="4470008" y="4851684"/>
                </a:lnTo>
                <a:lnTo>
                  <a:pt x="4930595" y="4690474"/>
                </a:lnTo>
                <a:cubicBezTo>
                  <a:pt x="5011618" y="4661105"/>
                  <a:pt x="5065336" y="4615032"/>
                  <a:pt x="5091751" y="4552255"/>
                </a:cubicBezTo>
                <a:cubicBezTo>
                  <a:pt x="5118165" y="4489477"/>
                  <a:pt x="5116915" y="4416182"/>
                  <a:pt x="5088000" y="4332369"/>
                </a:cubicBezTo>
                <a:cubicBezTo>
                  <a:pt x="5060004" y="4254547"/>
                  <a:pt x="5015806" y="4201840"/>
                  <a:pt x="4955405" y="4174247"/>
                </a:cubicBezTo>
                <a:cubicBezTo>
                  <a:pt x="4925205" y="4160451"/>
                  <a:pt x="4892320" y="4153591"/>
                  <a:pt x="4856751" y="4153667"/>
                </a:cubicBezTo>
                <a:close/>
                <a:moveTo>
                  <a:pt x="5051046" y="3578748"/>
                </a:moveTo>
                <a:cubicBezTo>
                  <a:pt x="5152183" y="3578559"/>
                  <a:pt x="5244031" y="3597948"/>
                  <a:pt x="5326587" y="3636914"/>
                </a:cubicBezTo>
                <a:cubicBezTo>
                  <a:pt x="5491700" y="3714846"/>
                  <a:pt x="5606500" y="3844979"/>
                  <a:pt x="5670988" y="4027313"/>
                </a:cubicBezTo>
                <a:cubicBezTo>
                  <a:pt x="5717667" y="4160205"/>
                  <a:pt x="5730248" y="4283529"/>
                  <a:pt x="5708732" y="4397286"/>
                </a:cubicBezTo>
                <a:cubicBezTo>
                  <a:pt x="5687216" y="4511043"/>
                  <a:pt x="5631196" y="4616907"/>
                  <a:pt x="5540674" y="4714878"/>
                </a:cubicBezTo>
                <a:cubicBezTo>
                  <a:pt x="5692914" y="4701824"/>
                  <a:pt x="5830600" y="4726419"/>
                  <a:pt x="5953732" y="4788664"/>
                </a:cubicBezTo>
                <a:cubicBezTo>
                  <a:pt x="6076863" y="4850908"/>
                  <a:pt x="6170531" y="4968704"/>
                  <a:pt x="6234734" y="5142051"/>
                </a:cubicBezTo>
                <a:cubicBezTo>
                  <a:pt x="6306001" y="5361976"/>
                  <a:pt x="6283622" y="5562170"/>
                  <a:pt x="6167595" y="5742633"/>
                </a:cubicBezTo>
                <a:cubicBezTo>
                  <a:pt x="6051567" y="5923095"/>
                  <a:pt x="5867391" y="6058824"/>
                  <a:pt x="5615067" y="6149821"/>
                </a:cubicBezTo>
                <a:lnTo>
                  <a:pt x="4396058" y="6576488"/>
                </a:lnTo>
                <a:lnTo>
                  <a:pt x="3515145" y="4059675"/>
                </a:lnTo>
                <a:lnTo>
                  <a:pt x="4719761" y="3638046"/>
                </a:lnTo>
                <a:cubicBezTo>
                  <a:pt x="4839480" y="3598703"/>
                  <a:pt x="4949908" y="3578937"/>
                  <a:pt x="5051046" y="3578748"/>
                </a:cubicBezTo>
                <a:close/>
                <a:moveTo>
                  <a:pt x="855213" y="1398065"/>
                </a:moveTo>
                <a:cubicBezTo>
                  <a:pt x="904482" y="1399483"/>
                  <a:pt x="952662" y="1404289"/>
                  <a:pt x="999753" y="1412483"/>
                </a:cubicBezTo>
                <a:cubicBezTo>
                  <a:pt x="1188114" y="1445260"/>
                  <a:pt x="1350267" y="1520405"/>
                  <a:pt x="1486209" y="1637919"/>
                </a:cubicBezTo>
                <a:cubicBezTo>
                  <a:pt x="1622151" y="1755434"/>
                  <a:pt x="1723104" y="1903475"/>
                  <a:pt x="1789069" y="2082044"/>
                </a:cubicBezTo>
                <a:lnTo>
                  <a:pt x="1217292" y="2282173"/>
                </a:lnTo>
                <a:cubicBezTo>
                  <a:pt x="1167044" y="2154232"/>
                  <a:pt x="1085446" y="2059976"/>
                  <a:pt x="972495" y="1999404"/>
                </a:cubicBezTo>
                <a:cubicBezTo>
                  <a:pt x="859545" y="1938832"/>
                  <a:pt x="719966" y="1935530"/>
                  <a:pt x="553759" y="1989497"/>
                </a:cubicBezTo>
                <a:cubicBezTo>
                  <a:pt x="369284" y="2057347"/>
                  <a:pt x="254703" y="2160543"/>
                  <a:pt x="210015" y="2299087"/>
                </a:cubicBezTo>
                <a:cubicBezTo>
                  <a:pt x="165328" y="2437630"/>
                  <a:pt x="175406" y="2597129"/>
                  <a:pt x="240249" y="2777583"/>
                </a:cubicBezTo>
                <a:lnTo>
                  <a:pt x="376223" y="3166067"/>
                </a:lnTo>
                <a:cubicBezTo>
                  <a:pt x="438068" y="3347569"/>
                  <a:pt x="529657" y="3478537"/>
                  <a:pt x="650988" y="3558968"/>
                </a:cubicBezTo>
                <a:cubicBezTo>
                  <a:pt x="772319" y="3639400"/>
                  <a:pt x="926245" y="3648614"/>
                  <a:pt x="1112766" y="3586610"/>
                </a:cubicBezTo>
                <a:cubicBezTo>
                  <a:pt x="1276350" y="3525148"/>
                  <a:pt x="1383404" y="3435524"/>
                  <a:pt x="1433927" y="3317737"/>
                </a:cubicBezTo>
                <a:cubicBezTo>
                  <a:pt x="1484450" y="3199951"/>
                  <a:pt x="1489458" y="3075384"/>
                  <a:pt x="1448950" y="2944035"/>
                </a:cubicBezTo>
                <a:lnTo>
                  <a:pt x="2020729" y="2743906"/>
                </a:lnTo>
                <a:cubicBezTo>
                  <a:pt x="2080521" y="2924632"/>
                  <a:pt x="2093924" y="3103315"/>
                  <a:pt x="2060939" y="3279954"/>
                </a:cubicBezTo>
                <a:cubicBezTo>
                  <a:pt x="2027954" y="3456593"/>
                  <a:pt x="1948058" y="3616457"/>
                  <a:pt x="1821251" y="3759545"/>
                </a:cubicBezTo>
                <a:cubicBezTo>
                  <a:pt x="1694444" y="3902633"/>
                  <a:pt x="1520204" y="4014214"/>
                  <a:pt x="1298533" y="4094287"/>
                </a:cubicBezTo>
                <a:cubicBezTo>
                  <a:pt x="1039155" y="4182837"/>
                  <a:pt x="807089" y="4207589"/>
                  <a:pt x="602333" y="4168545"/>
                </a:cubicBezTo>
                <a:cubicBezTo>
                  <a:pt x="397578" y="4129501"/>
                  <a:pt x="223236" y="4038988"/>
                  <a:pt x="79308" y="3897004"/>
                </a:cubicBezTo>
                <a:lnTo>
                  <a:pt x="0" y="3808206"/>
                </a:lnTo>
                <a:lnTo>
                  <a:pt x="0" y="1670565"/>
                </a:lnTo>
                <a:lnTo>
                  <a:pt x="41254" y="1640214"/>
                </a:lnTo>
                <a:cubicBezTo>
                  <a:pt x="139678" y="1577527"/>
                  <a:pt x="253386" y="1523051"/>
                  <a:pt x="382377" y="1476785"/>
                </a:cubicBezTo>
                <a:cubicBezTo>
                  <a:pt x="549794" y="1420052"/>
                  <a:pt x="707406" y="1393812"/>
                  <a:pt x="855213" y="1398065"/>
                </a:cubicBezTo>
                <a:close/>
                <a:moveTo>
                  <a:pt x="4763087" y="0"/>
                </a:moveTo>
                <a:lnTo>
                  <a:pt x="5015236" y="0"/>
                </a:lnTo>
                <a:lnTo>
                  <a:pt x="5283428" y="2643016"/>
                </a:lnTo>
                <a:lnTo>
                  <a:pt x="4704537" y="2845634"/>
                </a:lnTo>
                <a:lnTo>
                  <a:pt x="3592967" y="1261143"/>
                </a:lnTo>
                <a:lnTo>
                  <a:pt x="3712153" y="3192980"/>
                </a:lnTo>
                <a:lnTo>
                  <a:pt x="3133262" y="3395598"/>
                </a:lnTo>
                <a:lnTo>
                  <a:pt x="1648291" y="1090214"/>
                </a:lnTo>
                <a:lnTo>
                  <a:pt x="2255946" y="877528"/>
                </a:lnTo>
                <a:lnTo>
                  <a:pt x="3146391" y="2418352"/>
                </a:lnTo>
                <a:lnTo>
                  <a:pt x="3039785" y="603175"/>
                </a:lnTo>
                <a:lnTo>
                  <a:pt x="3615080" y="401816"/>
                </a:lnTo>
                <a:lnTo>
                  <a:pt x="4663731" y="1887266"/>
                </a:lnTo>
                <a:lnTo>
                  <a:pt x="4398920" y="127463"/>
                </a:lnTo>
                <a:close/>
              </a:path>
            </a:pathLst>
          </a:custGeom>
          <a:solidFill>
            <a:srgbClr val="FAAC22">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lvl1pPr>
              <a:defRPr>
                <a:solidFill>
                  <a:srgbClr val="1B3664"/>
                </a:solidFill>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rgbClr val="1B3664"/>
                </a:solidFill>
              </a:defRPr>
            </a:lvl1pPr>
            <a:lvl2pPr>
              <a:defRPr>
                <a:solidFill>
                  <a:srgbClr val="1B3664"/>
                </a:solidFill>
              </a:defRPr>
            </a:lvl2pPr>
            <a:lvl3pPr>
              <a:defRPr>
                <a:solidFill>
                  <a:srgbClr val="1B3664"/>
                </a:solidFill>
              </a:defRPr>
            </a:lvl3pPr>
            <a:lvl4pPr>
              <a:defRPr>
                <a:solidFill>
                  <a:srgbClr val="1B3664"/>
                </a:solidFill>
              </a:defRPr>
            </a:lvl4pPr>
            <a:lvl5pPr>
              <a:defRPr>
                <a:solidFill>
                  <a:srgbClr val="1B3664"/>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6056519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7"/>
          <p:cNvSpPr/>
          <p:nvPr userDrawn="1"/>
        </p:nvSpPr>
        <p:spPr>
          <a:xfrm>
            <a:off x="-1" y="0"/>
            <a:ext cx="6275410" cy="6858000"/>
          </a:xfrm>
          <a:custGeom>
            <a:avLst/>
            <a:gdLst/>
            <a:ahLst/>
            <a:cxnLst/>
            <a:rect l="l" t="t" r="r" b="b"/>
            <a:pathLst>
              <a:path w="6275410" h="6858000">
                <a:moveTo>
                  <a:pt x="5348686" y="5105184"/>
                </a:moveTo>
                <a:cubicBezTo>
                  <a:pt x="5309284" y="5105593"/>
                  <a:pt x="5266849" y="5113565"/>
                  <a:pt x="5221381" y="5129100"/>
                </a:cubicBezTo>
                <a:lnTo>
                  <a:pt x="4638512" y="5333111"/>
                </a:lnTo>
                <a:lnTo>
                  <a:pt x="4829988" y="5880166"/>
                </a:lnTo>
                <a:lnTo>
                  <a:pt x="5423650" y="5672377"/>
                </a:lnTo>
                <a:cubicBezTo>
                  <a:pt x="5511826" y="5639916"/>
                  <a:pt x="5570957" y="5590098"/>
                  <a:pt x="5601041" y="5522924"/>
                </a:cubicBezTo>
                <a:cubicBezTo>
                  <a:pt x="5631126" y="5455751"/>
                  <a:pt x="5632011" y="5380870"/>
                  <a:pt x="5603693" y="5298283"/>
                </a:cubicBezTo>
                <a:cubicBezTo>
                  <a:pt x="5573105" y="5213293"/>
                  <a:pt x="5524472" y="5156080"/>
                  <a:pt x="5457796" y="5126646"/>
                </a:cubicBezTo>
                <a:cubicBezTo>
                  <a:pt x="5424458" y="5111929"/>
                  <a:pt x="5388088" y="5104775"/>
                  <a:pt x="5348686" y="5105184"/>
                </a:cubicBezTo>
                <a:close/>
                <a:moveTo>
                  <a:pt x="2363654" y="5066638"/>
                </a:moveTo>
                <a:cubicBezTo>
                  <a:pt x="2287730" y="5069912"/>
                  <a:pt x="2203150" y="5087760"/>
                  <a:pt x="2109915" y="5120183"/>
                </a:cubicBezTo>
                <a:lnTo>
                  <a:pt x="1735740" y="5251148"/>
                </a:lnTo>
                <a:lnTo>
                  <a:pt x="2262022" y="6754763"/>
                </a:lnTo>
                <a:lnTo>
                  <a:pt x="2636197" y="6623797"/>
                </a:lnTo>
                <a:cubicBezTo>
                  <a:pt x="2822405" y="6558202"/>
                  <a:pt x="2945191" y="6468622"/>
                  <a:pt x="3004556" y="6355056"/>
                </a:cubicBezTo>
                <a:cubicBezTo>
                  <a:pt x="3063922" y="6241490"/>
                  <a:pt x="3065151" y="6104615"/>
                  <a:pt x="3008242" y="5944427"/>
                </a:cubicBezTo>
                <a:lnTo>
                  <a:pt x="2824420" y="5419238"/>
                </a:lnTo>
                <a:cubicBezTo>
                  <a:pt x="2769010" y="5258527"/>
                  <a:pt x="2682692" y="5152294"/>
                  <a:pt x="2565463" y="5100542"/>
                </a:cubicBezTo>
                <a:cubicBezTo>
                  <a:pt x="2506848" y="5074666"/>
                  <a:pt x="2439579" y="5063365"/>
                  <a:pt x="2363654" y="5066638"/>
                </a:cubicBezTo>
                <a:close/>
                <a:moveTo>
                  <a:pt x="2527133" y="4489376"/>
                </a:moveTo>
                <a:cubicBezTo>
                  <a:pt x="2674480" y="4490666"/>
                  <a:pt x="2808176" y="4521636"/>
                  <a:pt x="2928219" y="4582287"/>
                </a:cubicBezTo>
                <a:cubicBezTo>
                  <a:pt x="3168304" y="4703587"/>
                  <a:pt x="3340150" y="4911659"/>
                  <a:pt x="3443756" y="5206501"/>
                </a:cubicBezTo>
                <a:lnTo>
                  <a:pt x="3625060" y="5724496"/>
                </a:lnTo>
                <a:cubicBezTo>
                  <a:pt x="3727941" y="6019597"/>
                  <a:pt x="3723364" y="6289422"/>
                  <a:pt x="3611329" y="6533969"/>
                </a:cubicBezTo>
                <a:cubicBezTo>
                  <a:pt x="3555312" y="6656243"/>
                  <a:pt x="3470113" y="6763829"/>
                  <a:pt x="3355732" y="6856728"/>
                </a:cubicBezTo>
                <a:lnTo>
                  <a:pt x="3353997" y="6858000"/>
                </a:lnTo>
                <a:lnTo>
                  <a:pt x="1608396" y="6858000"/>
                </a:lnTo>
                <a:lnTo>
                  <a:pt x="943943" y="4959625"/>
                </a:lnTo>
                <a:lnTo>
                  <a:pt x="2044134" y="4574546"/>
                </a:lnTo>
                <a:cubicBezTo>
                  <a:pt x="2218785" y="4516475"/>
                  <a:pt x="2379785" y="4488085"/>
                  <a:pt x="2527133" y="4489376"/>
                </a:cubicBezTo>
                <a:close/>
                <a:moveTo>
                  <a:pt x="4856751" y="4153667"/>
                </a:moveTo>
                <a:cubicBezTo>
                  <a:pt x="4821183" y="4153744"/>
                  <a:pt x="4782930" y="4160757"/>
                  <a:pt x="4741993" y="4174706"/>
                </a:cubicBezTo>
                <a:lnTo>
                  <a:pt x="4288602" y="4333398"/>
                </a:lnTo>
                <a:lnTo>
                  <a:pt x="4470008" y="4851684"/>
                </a:lnTo>
                <a:lnTo>
                  <a:pt x="4930595" y="4690474"/>
                </a:lnTo>
                <a:cubicBezTo>
                  <a:pt x="5011618" y="4661105"/>
                  <a:pt x="5065336" y="4615032"/>
                  <a:pt x="5091751" y="4552255"/>
                </a:cubicBezTo>
                <a:cubicBezTo>
                  <a:pt x="5118165" y="4489477"/>
                  <a:pt x="5116915" y="4416182"/>
                  <a:pt x="5088000" y="4332369"/>
                </a:cubicBezTo>
                <a:cubicBezTo>
                  <a:pt x="5060004" y="4254547"/>
                  <a:pt x="5015806" y="4201840"/>
                  <a:pt x="4955405" y="4174247"/>
                </a:cubicBezTo>
                <a:cubicBezTo>
                  <a:pt x="4925205" y="4160451"/>
                  <a:pt x="4892320" y="4153591"/>
                  <a:pt x="4856751" y="4153667"/>
                </a:cubicBezTo>
                <a:close/>
                <a:moveTo>
                  <a:pt x="5051046" y="3578748"/>
                </a:moveTo>
                <a:cubicBezTo>
                  <a:pt x="5152183" y="3578559"/>
                  <a:pt x="5244031" y="3597948"/>
                  <a:pt x="5326587" y="3636914"/>
                </a:cubicBezTo>
                <a:cubicBezTo>
                  <a:pt x="5491700" y="3714846"/>
                  <a:pt x="5606500" y="3844979"/>
                  <a:pt x="5670988" y="4027313"/>
                </a:cubicBezTo>
                <a:cubicBezTo>
                  <a:pt x="5717667" y="4160205"/>
                  <a:pt x="5730248" y="4283529"/>
                  <a:pt x="5708732" y="4397286"/>
                </a:cubicBezTo>
                <a:cubicBezTo>
                  <a:pt x="5687216" y="4511043"/>
                  <a:pt x="5631196" y="4616907"/>
                  <a:pt x="5540674" y="4714878"/>
                </a:cubicBezTo>
                <a:cubicBezTo>
                  <a:pt x="5692914" y="4701824"/>
                  <a:pt x="5830600" y="4726419"/>
                  <a:pt x="5953732" y="4788664"/>
                </a:cubicBezTo>
                <a:cubicBezTo>
                  <a:pt x="6076863" y="4850908"/>
                  <a:pt x="6170531" y="4968704"/>
                  <a:pt x="6234734" y="5142051"/>
                </a:cubicBezTo>
                <a:cubicBezTo>
                  <a:pt x="6306001" y="5361976"/>
                  <a:pt x="6283622" y="5562170"/>
                  <a:pt x="6167595" y="5742633"/>
                </a:cubicBezTo>
                <a:cubicBezTo>
                  <a:pt x="6051567" y="5923095"/>
                  <a:pt x="5867391" y="6058824"/>
                  <a:pt x="5615067" y="6149821"/>
                </a:cubicBezTo>
                <a:lnTo>
                  <a:pt x="4396058" y="6576488"/>
                </a:lnTo>
                <a:lnTo>
                  <a:pt x="3515145" y="4059675"/>
                </a:lnTo>
                <a:lnTo>
                  <a:pt x="4719761" y="3638046"/>
                </a:lnTo>
                <a:cubicBezTo>
                  <a:pt x="4839480" y="3598703"/>
                  <a:pt x="4949908" y="3578937"/>
                  <a:pt x="5051046" y="3578748"/>
                </a:cubicBezTo>
                <a:close/>
                <a:moveTo>
                  <a:pt x="855213" y="1398065"/>
                </a:moveTo>
                <a:cubicBezTo>
                  <a:pt x="904482" y="1399483"/>
                  <a:pt x="952662" y="1404289"/>
                  <a:pt x="999753" y="1412483"/>
                </a:cubicBezTo>
                <a:cubicBezTo>
                  <a:pt x="1188114" y="1445260"/>
                  <a:pt x="1350267" y="1520405"/>
                  <a:pt x="1486209" y="1637919"/>
                </a:cubicBezTo>
                <a:cubicBezTo>
                  <a:pt x="1622151" y="1755434"/>
                  <a:pt x="1723104" y="1903475"/>
                  <a:pt x="1789069" y="2082044"/>
                </a:cubicBezTo>
                <a:lnTo>
                  <a:pt x="1217292" y="2282173"/>
                </a:lnTo>
                <a:cubicBezTo>
                  <a:pt x="1167044" y="2154232"/>
                  <a:pt x="1085446" y="2059976"/>
                  <a:pt x="972495" y="1999404"/>
                </a:cubicBezTo>
                <a:cubicBezTo>
                  <a:pt x="859545" y="1938832"/>
                  <a:pt x="719966" y="1935530"/>
                  <a:pt x="553759" y="1989497"/>
                </a:cubicBezTo>
                <a:cubicBezTo>
                  <a:pt x="369284" y="2057347"/>
                  <a:pt x="254703" y="2160543"/>
                  <a:pt x="210015" y="2299087"/>
                </a:cubicBezTo>
                <a:cubicBezTo>
                  <a:pt x="165328" y="2437630"/>
                  <a:pt x="175406" y="2597129"/>
                  <a:pt x="240249" y="2777583"/>
                </a:cubicBezTo>
                <a:lnTo>
                  <a:pt x="376223" y="3166067"/>
                </a:lnTo>
                <a:cubicBezTo>
                  <a:pt x="438068" y="3347569"/>
                  <a:pt x="529657" y="3478537"/>
                  <a:pt x="650988" y="3558968"/>
                </a:cubicBezTo>
                <a:cubicBezTo>
                  <a:pt x="772319" y="3639400"/>
                  <a:pt x="926245" y="3648614"/>
                  <a:pt x="1112766" y="3586610"/>
                </a:cubicBezTo>
                <a:cubicBezTo>
                  <a:pt x="1276350" y="3525148"/>
                  <a:pt x="1383404" y="3435524"/>
                  <a:pt x="1433927" y="3317737"/>
                </a:cubicBezTo>
                <a:cubicBezTo>
                  <a:pt x="1484450" y="3199951"/>
                  <a:pt x="1489458" y="3075384"/>
                  <a:pt x="1448950" y="2944035"/>
                </a:cubicBezTo>
                <a:lnTo>
                  <a:pt x="2020729" y="2743906"/>
                </a:lnTo>
                <a:cubicBezTo>
                  <a:pt x="2080521" y="2924632"/>
                  <a:pt x="2093924" y="3103315"/>
                  <a:pt x="2060939" y="3279954"/>
                </a:cubicBezTo>
                <a:cubicBezTo>
                  <a:pt x="2027954" y="3456593"/>
                  <a:pt x="1948058" y="3616457"/>
                  <a:pt x="1821251" y="3759545"/>
                </a:cubicBezTo>
                <a:cubicBezTo>
                  <a:pt x="1694444" y="3902633"/>
                  <a:pt x="1520204" y="4014214"/>
                  <a:pt x="1298533" y="4094287"/>
                </a:cubicBezTo>
                <a:cubicBezTo>
                  <a:pt x="1039155" y="4182837"/>
                  <a:pt x="807089" y="4207589"/>
                  <a:pt x="602333" y="4168545"/>
                </a:cubicBezTo>
                <a:cubicBezTo>
                  <a:pt x="397578" y="4129501"/>
                  <a:pt x="223236" y="4038988"/>
                  <a:pt x="79308" y="3897004"/>
                </a:cubicBezTo>
                <a:lnTo>
                  <a:pt x="0" y="3808206"/>
                </a:lnTo>
                <a:lnTo>
                  <a:pt x="0" y="1670565"/>
                </a:lnTo>
                <a:lnTo>
                  <a:pt x="41254" y="1640214"/>
                </a:lnTo>
                <a:cubicBezTo>
                  <a:pt x="139678" y="1577527"/>
                  <a:pt x="253386" y="1523051"/>
                  <a:pt x="382377" y="1476785"/>
                </a:cubicBezTo>
                <a:cubicBezTo>
                  <a:pt x="549794" y="1420052"/>
                  <a:pt x="707406" y="1393812"/>
                  <a:pt x="855213" y="1398065"/>
                </a:cubicBezTo>
                <a:close/>
                <a:moveTo>
                  <a:pt x="4763087" y="0"/>
                </a:moveTo>
                <a:lnTo>
                  <a:pt x="5015236" y="0"/>
                </a:lnTo>
                <a:lnTo>
                  <a:pt x="5283428" y="2643016"/>
                </a:lnTo>
                <a:lnTo>
                  <a:pt x="4704537" y="2845634"/>
                </a:lnTo>
                <a:lnTo>
                  <a:pt x="3592967" y="1261143"/>
                </a:lnTo>
                <a:lnTo>
                  <a:pt x="3712153" y="3192980"/>
                </a:lnTo>
                <a:lnTo>
                  <a:pt x="3133262" y="3395598"/>
                </a:lnTo>
                <a:lnTo>
                  <a:pt x="1648291" y="1090214"/>
                </a:lnTo>
                <a:lnTo>
                  <a:pt x="2255946" y="877528"/>
                </a:lnTo>
                <a:lnTo>
                  <a:pt x="3146391" y="2418352"/>
                </a:lnTo>
                <a:lnTo>
                  <a:pt x="3039785" y="603175"/>
                </a:lnTo>
                <a:lnTo>
                  <a:pt x="3615080" y="401816"/>
                </a:lnTo>
                <a:lnTo>
                  <a:pt x="4663731" y="1887266"/>
                </a:lnTo>
                <a:lnTo>
                  <a:pt x="4398920" y="127463"/>
                </a:lnTo>
                <a:close/>
              </a:path>
            </a:pathLst>
          </a:cu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lvl1pPr>
              <a:defRPr>
                <a:solidFill>
                  <a:srgbClr val="1B3664"/>
                </a:solidFill>
              </a:defRPr>
            </a:lvl1pPr>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lvl1pPr>
              <a:defRPr>
                <a:solidFill>
                  <a:srgbClr val="1B3664"/>
                </a:solidFill>
              </a:defRPr>
            </a:lvl1pPr>
            <a:lvl2pPr>
              <a:defRPr>
                <a:solidFill>
                  <a:srgbClr val="1B3664"/>
                </a:solidFill>
              </a:defRPr>
            </a:lvl2pPr>
            <a:lvl3pPr>
              <a:defRPr>
                <a:solidFill>
                  <a:srgbClr val="1B3664"/>
                </a:solidFill>
              </a:defRPr>
            </a:lvl3pPr>
            <a:lvl4pPr>
              <a:defRPr>
                <a:solidFill>
                  <a:srgbClr val="1B3664"/>
                </a:solidFill>
              </a:defRPr>
            </a:lvl4pPr>
            <a:lvl5pPr>
              <a:defRPr>
                <a:solidFill>
                  <a:srgbClr val="1B3664"/>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825625"/>
            <a:ext cx="5181600" cy="4351338"/>
          </a:xfrm>
        </p:spPr>
        <p:txBody>
          <a:bodyPr/>
          <a:lstStyle>
            <a:lvl1pPr>
              <a:defRPr>
                <a:solidFill>
                  <a:srgbClr val="1B3664"/>
                </a:solidFill>
              </a:defRPr>
            </a:lvl1pPr>
            <a:lvl2pPr>
              <a:defRPr>
                <a:solidFill>
                  <a:srgbClr val="1B3664"/>
                </a:solidFill>
              </a:defRPr>
            </a:lvl2pPr>
            <a:lvl3pPr>
              <a:defRPr>
                <a:solidFill>
                  <a:srgbClr val="1B3664"/>
                </a:solidFill>
              </a:defRPr>
            </a:lvl3pPr>
            <a:lvl4pPr>
              <a:defRPr>
                <a:solidFill>
                  <a:srgbClr val="1B3664"/>
                </a:solidFill>
              </a:defRPr>
            </a:lvl4pPr>
            <a:lvl5pPr>
              <a:defRPr>
                <a:solidFill>
                  <a:srgbClr val="1B3664"/>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845386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474927" y="5682718"/>
            <a:ext cx="2291444" cy="716076"/>
          </a:xfrm>
          <a:prstGeom prst="rect">
            <a:avLst/>
          </a:prstGeom>
        </p:spPr>
      </p:pic>
    </p:spTree>
    <p:extLst>
      <p:ext uri="{BB962C8B-B14F-4D97-AF65-F5344CB8AC3E}">
        <p14:creationId xmlns:p14="http://schemas.microsoft.com/office/powerpoint/2010/main" val="14709908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475598" y="5717851"/>
            <a:ext cx="2264646" cy="707702"/>
          </a:xfrm>
          <a:prstGeom prst="rect">
            <a:avLst/>
          </a:prstGeom>
        </p:spPr>
      </p:pic>
    </p:spTree>
    <p:extLst>
      <p:ext uri="{BB962C8B-B14F-4D97-AF65-F5344CB8AC3E}">
        <p14:creationId xmlns:p14="http://schemas.microsoft.com/office/powerpoint/2010/main" val="34223091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3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582614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5_Title Slide">
    <p:spTree>
      <p:nvGrpSpPr>
        <p:cNvPr id="1" name=""/>
        <p:cNvGrpSpPr/>
        <p:nvPr/>
      </p:nvGrpSpPr>
      <p:grpSpPr>
        <a:xfrm>
          <a:off x="0" y="0"/>
          <a:ext cx="0" cy="0"/>
          <a:chOff x="0" y="0"/>
          <a:chExt cx="0" cy="0"/>
        </a:xfrm>
      </p:grpSpPr>
      <p:sp>
        <p:nvSpPr>
          <p:cNvPr id="22" name="Rectangle 21"/>
          <p:cNvSpPr/>
          <p:nvPr userDrawn="1"/>
        </p:nvSpPr>
        <p:spPr>
          <a:xfrm>
            <a:off x="17" y="1667376"/>
            <a:ext cx="1951275" cy="1951275"/>
          </a:xfrm>
          <a:prstGeom prst="rect">
            <a:avLst/>
          </a:prstGeom>
          <a:solidFill>
            <a:schemeClr val="tx1">
              <a:lumMod val="50000"/>
              <a:lumOff val="50000"/>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1031770" y="3711975"/>
            <a:ext cx="1972354" cy="1972354"/>
          </a:xfrm>
          <a:prstGeom prst="rect">
            <a:avLst/>
          </a:prstGeom>
          <a:solidFill>
            <a:schemeClr val="tx1">
              <a:lumMod val="95000"/>
              <a:lumOff val="5000"/>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24"/>
          <p:cNvSpPr/>
          <p:nvPr userDrawn="1"/>
        </p:nvSpPr>
        <p:spPr>
          <a:xfrm>
            <a:off x="1025984" y="4363101"/>
            <a:ext cx="1208989" cy="1321228"/>
          </a:xfrm>
          <a:custGeom>
            <a:avLst/>
            <a:gdLst/>
            <a:ahLst/>
            <a:cxnLst/>
            <a:rect l="l" t="t" r="r" b="b"/>
            <a:pathLst>
              <a:path w="6275410" h="6858000">
                <a:moveTo>
                  <a:pt x="5348686" y="5105184"/>
                </a:moveTo>
                <a:cubicBezTo>
                  <a:pt x="5309284" y="5105593"/>
                  <a:pt x="5266849" y="5113565"/>
                  <a:pt x="5221381" y="5129100"/>
                </a:cubicBezTo>
                <a:lnTo>
                  <a:pt x="4638512" y="5333111"/>
                </a:lnTo>
                <a:lnTo>
                  <a:pt x="4829988" y="5880166"/>
                </a:lnTo>
                <a:lnTo>
                  <a:pt x="5423650" y="5672377"/>
                </a:lnTo>
                <a:cubicBezTo>
                  <a:pt x="5511826" y="5639916"/>
                  <a:pt x="5570957" y="5590098"/>
                  <a:pt x="5601041" y="5522924"/>
                </a:cubicBezTo>
                <a:cubicBezTo>
                  <a:pt x="5631126" y="5455751"/>
                  <a:pt x="5632011" y="5380870"/>
                  <a:pt x="5603693" y="5298283"/>
                </a:cubicBezTo>
                <a:cubicBezTo>
                  <a:pt x="5573105" y="5213293"/>
                  <a:pt x="5524472" y="5156080"/>
                  <a:pt x="5457796" y="5126646"/>
                </a:cubicBezTo>
                <a:cubicBezTo>
                  <a:pt x="5424458" y="5111929"/>
                  <a:pt x="5388088" y="5104775"/>
                  <a:pt x="5348686" y="5105184"/>
                </a:cubicBezTo>
                <a:close/>
                <a:moveTo>
                  <a:pt x="2363654" y="5066638"/>
                </a:moveTo>
                <a:cubicBezTo>
                  <a:pt x="2287730" y="5069912"/>
                  <a:pt x="2203150" y="5087760"/>
                  <a:pt x="2109915" y="5120183"/>
                </a:cubicBezTo>
                <a:lnTo>
                  <a:pt x="1735740" y="5251148"/>
                </a:lnTo>
                <a:lnTo>
                  <a:pt x="2262022" y="6754763"/>
                </a:lnTo>
                <a:lnTo>
                  <a:pt x="2636197" y="6623797"/>
                </a:lnTo>
                <a:cubicBezTo>
                  <a:pt x="2822405" y="6558202"/>
                  <a:pt x="2945191" y="6468622"/>
                  <a:pt x="3004556" y="6355056"/>
                </a:cubicBezTo>
                <a:cubicBezTo>
                  <a:pt x="3063922" y="6241490"/>
                  <a:pt x="3065151" y="6104615"/>
                  <a:pt x="3008242" y="5944427"/>
                </a:cubicBezTo>
                <a:lnTo>
                  <a:pt x="2824420" y="5419238"/>
                </a:lnTo>
                <a:cubicBezTo>
                  <a:pt x="2769010" y="5258527"/>
                  <a:pt x="2682692" y="5152294"/>
                  <a:pt x="2565463" y="5100542"/>
                </a:cubicBezTo>
                <a:cubicBezTo>
                  <a:pt x="2506848" y="5074666"/>
                  <a:pt x="2439579" y="5063365"/>
                  <a:pt x="2363654" y="5066638"/>
                </a:cubicBezTo>
                <a:close/>
                <a:moveTo>
                  <a:pt x="2527133" y="4489376"/>
                </a:moveTo>
                <a:cubicBezTo>
                  <a:pt x="2674480" y="4490666"/>
                  <a:pt x="2808176" y="4521636"/>
                  <a:pt x="2928219" y="4582287"/>
                </a:cubicBezTo>
                <a:cubicBezTo>
                  <a:pt x="3168304" y="4703587"/>
                  <a:pt x="3340150" y="4911659"/>
                  <a:pt x="3443756" y="5206501"/>
                </a:cubicBezTo>
                <a:lnTo>
                  <a:pt x="3625060" y="5724496"/>
                </a:lnTo>
                <a:cubicBezTo>
                  <a:pt x="3727941" y="6019597"/>
                  <a:pt x="3723364" y="6289422"/>
                  <a:pt x="3611329" y="6533969"/>
                </a:cubicBezTo>
                <a:cubicBezTo>
                  <a:pt x="3555312" y="6656243"/>
                  <a:pt x="3470113" y="6763829"/>
                  <a:pt x="3355732" y="6856728"/>
                </a:cubicBezTo>
                <a:lnTo>
                  <a:pt x="3353997" y="6858000"/>
                </a:lnTo>
                <a:lnTo>
                  <a:pt x="1608396" y="6858000"/>
                </a:lnTo>
                <a:lnTo>
                  <a:pt x="943943" y="4959625"/>
                </a:lnTo>
                <a:lnTo>
                  <a:pt x="2044134" y="4574546"/>
                </a:lnTo>
                <a:cubicBezTo>
                  <a:pt x="2218785" y="4516475"/>
                  <a:pt x="2379785" y="4488085"/>
                  <a:pt x="2527133" y="4489376"/>
                </a:cubicBezTo>
                <a:close/>
                <a:moveTo>
                  <a:pt x="4856751" y="4153667"/>
                </a:moveTo>
                <a:cubicBezTo>
                  <a:pt x="4821183" y="4153744"/>
                  <a:pt x="4782930" y="4160757"/>
                  <a:pt x="4741993" y="4174706"/>
                </a:cubicBezTo>
                <a:lnTo>
                  <a:pt x="4288602" y="4333398"/>
                </a:lnTo>
                <a:lnTo>
                  <a:pt x="4470008" y="4851684"/>
                </a:lnTo>
                <a:lnTo>
                  <a:pt x="4930595" y="4690474"/>
                </a:lnTo>
                <a:cubicBezTo>
                  <a:pt x="5011618" y="4661105"/>
                  <a:pt x="5065336" y="4615032"/>
                  <a:pt x="5091751" y="4552255"/>
                </a:cubicBezTo>
                <a:cubicBezTo>
                  <a:pt x="5118165" y="4489477"/>
                  <a:pt x="5116915" y="4416182"/>
                  <a:pt x="5088000" y="4332369"/>
                </a:cubicBezTo>
                <a:cubicBezTo>
                  <a:pt x="5060004" y="4254547"/>
                  <a:pt x="5015806" y="4201840"/>
                  <a:pt x="4955405" y="4174247"/>
                </a:cubicBezTo>
                <a:cubicBezTo>
                  <a:pt x="4925205" y="4160451"/>
                  <a:pt x="4892320" y="4153591"/>
                  <a:pt x="4856751" y="4153667"/>
                </a:cubicBezTo>
                <a:close/>
                <a:moveTo>
                  <a:pt x="5051046" y="3578748"/>
                </a:moveTo>
                <a:cubicBezTo>
                  <a:pt x="5152183" y="3578559"/>
                  <a:pt x="5244031" y="3597948"/>
                  <a:pt x="5326587" y="3636914"/>
                </a:cubicBezTo>
                <a:cubicBezTo>
                  <a:pt x="5491700" y="3714846"/>
                  <a:pt x="5606500" y="3844979"/>
                  <a:pt x="5670988" y="4027313"/>
                </a:cubicBezTo>
                <a:cubicBezTo>
                  <a:pt x="5717667" y="4160205"/>
                  <a:pt x="5730248" y="4283529"/>
                  <a:pt x="5708732" y="4397286"/>
                </a:cubicBezTo>
                <a:cubicBezTo>
                  <a:pt x="5687216" y="4511043"/>
                  <a:pt x="5631196" y="4616907"/>
                  <a:pt x="5540674" y="4714878"/>
                </a:cubicBezTo>
                <a:cubicBezTo>
                  <a:pt x="5692914" y="4701824"/>
                  <a:pt x="5830600" y="4726419"/>
                  <a:pt x="5953732" y="4788664"/>
                </a:cubicBezTo>
                <a:cubicBezTo>
                  <a:pt x="6076863" y="4850908"/>
                  <a:pt x="6170531" y="4968704"/>
                  <a:pt x="6234734" y="5142051"/>
                </a:cubicBezTo>
                <a:cubicBezTo>
                  <a:pt x="6306001" y="5361976"/>
                  <a:pt x="6283622" y="5562170"/>
                  <a:pt x="6167595" y="5742633"/>
                </a:cubicBezTo>
                <a:cubicBezTo>
                  <a:pt x="6051567" y="5923095"/>
                  <a:pt x="5867391" y="6058824"/>
                  <a:pt x="5615067" y="6149821"/>
                </a:cubicBezTo>
                <a:lnTo>
                  <a:pt x="4396058" y="6576488"/>
                </a:lnTo>
                <a:lnTo>
                  <a:pt x="3515145" y="4059675"/>
                </a:lnTo>
                <a:lnTo>
                  <a:pt x="4719761" y="3638046"/>
                </a:lnTo>
                <a:cubicBezTo>
                  <a:pt x="4839480" y="3598703"/>
                  <a:pt x="4949908" y="3578937"/>
                  <a:pt x="5051046" y="3578748"/>
                </a:cubicBezTo>
                <a:close/>
                <a:moveTo>
                  <a:pt x="855213" y="1398065"/>
                </a:moveTo>
                <a:cubicBezTo>
                  <a:pt x="904482" y="1399483"/>
                  <a:pt x="952662" y="1404289"/>
                  <a:pt x="999753" y="1412483"/>
                </a:cubicBezTo>
                <a:cubicBezTo>
                  <a:pt x="1188114" y="1445260"/>
                  <a:pt x="1350267" y="1520405"/>
                  <a:pt x="1486209" y="1637919"/>
                </a:cubicBezTo>
                <a:cubicBezTo>
                  <a:pt x="1622151" y="1755434"/>
                  <a:pt x="1723104" y="1903475"/>
                  <a:pt x="1789069" y="2082044"/>
                </a:cubicBezTo>
                <a:lnTo>
                  <a:pt x="1217292" y="2282173"/>
                </a:lnTo>
                <a:cubicBezTo>
                  <a:pt x="1167044" y="2154232"/>
                  <a:pt x="1085446" y="2059976"/>
                  <a:pt x="972495" y="1999404"/>
                </a:cubicBezTo>
                <a:cubicBezTo>
                  <a:pt x="859545" y="1938832"/>
                  <a:pt x="719966" y="1935530"/>
                  <a:pt x="553759" y="1989497"/>
                </a:cubicBezTo>
                <a:cubicBezTo>
                  <a:pt x="369284" y="2057347"/>
                  <a:pt x="254703" y="2160543"/>
                  <a:pt x="210015" y="2299087"/>
                </a:cubicBezTo>
                <a:cubicBezTo>
                  <a:pt x="165328" y="2437630"/>
                  <a:pt x="175406" y="2597129"/>
                  <a:pt x="240249" y="2777583"/>
                </a:cubicBezTo>
                <a:lnTo>
                  <a:pt x="376223" y="3166067"/>
                </a:lnTo>
                <a:cubicBezTo>
                  <a:pt x="438068" y="3347569"/>
                  <a:pt x="529657" y="3478537"/>
                  <a:pt x="650988" y="3558968"/>
                </a:cubicBezTo>
                <a:cubicBezTo>
                  <a:pt x="772319" y="3639400"/>
                  <a:pt x="926245" y="3648614"/>
                  <a:pt x="1112766" y="3586610"/>
                </a:cubicBezTo>
                <a:cubicBezTo>
                  <a:pt x="1276350" y="3525148"/>
                  <a:pt x="1383404" y="3435524"/>
                  <a:pt x="1433927" y="3317737"/>
                </a:cubicBezTo>
                <a:cubicBezTo>
                  <a:pt x="1484450" y="3199951"/>
                  <a:pt x="1489458" y="3075384"/>
                  <a:pt x="1448950" y="2944035"/>
                </a:cubicBezTo>
                <a:lnTo>
                  <a:pt x="2020729" y="2743906"/>
                </a:lnTo>
                <a:cubicBezTo>
                  <a:pt x="2080521" y="2924632"/>
                  <a:pt x="2093924" y="3103315"/>
                  <a:pt x="2060939" y="3279954"/>
                </a:cubicBezTo>
                <a:cubicBezTo>
                  <a:pt x="2027954" y="3456593"/>
                  <a:pt x="1948058" y="3616457"/>
                  <a:pt x="1821251" y="3759545"/>
                </a:cubicBezTo>
                <a:cubicBezTo>
                  <a:pt x="1694444" y="3902633"/>
                  <a:pt x="1520204" y="4014214"/>
                  <a:pt x="1298533" y="4094287"/>
                </a:cubicBezTo>
                <a:cubicBezTo>
                  <a:pt x="1039155" y="4182837"/>
                  <a:pt x="807089" y="4207589"/>
                  <a:pt x="602333" y="4168545"/>
                </a:cubicBezTo>
                <a:cubicBezTo>
                  <a:pt x="397578" y="4129501"/>
                  <a:pt x="223236" y="4038988"/>
                  <a:pt x="79308" y="3897004"/>
                </a:cubicBezTo>
                <a:lnTo>
                  <a:pt x="0" y="3808206"/>
                </a:lnTo>
                <a:lnTo>
                  <a:pt x="0" y="1670565"/>
                </a:lnTo>
                <a:lnTo>
                  <a:pt x="41254" y="1640214"/>
                </a:lnTo>
                <a:cubicBezTo>
                  <a:pt x="139678" y="1577527"/>
                  <a:pt x="253386" y="1523051"/>
                  <a:pt x="382377" y="1476785"/>
                </a:cubicBezTo>
                <a:cubicBezTo>
                  <a:pt x="549794" y="1420052"/>
                  <a:pt x="707406" y="1393812"/>
                  <a:pt x="855213" y="1398065"/>
                </a:cubicBezTo>
                <a:close/>
                <a:moveTo>
                  <a:pt x="4763087" y="0"/>
                </a:moveTo>
                <a:lnTo>
                  <a:pt x="5015236" y="0"/>
                </a:lnTo>
                <a:lnTo>
                  <a:pt x="5283428" y="2643016"/>
                </a:lnTo>
                <a:lnTo>
                  <a:pt x="4704537" y="2845634"/>
                </a:lnTo>
                <a:lnTo>
                  <a:pt x="3592967" y="1261143"/>
                </a:lnTo>
                <a:lnTo>
                  <a:pt x="3712153" y="3192980"/>
                </a:lnTo>
                <a:lnTo>
                  <a:pt x="3133262" y="3395598"/>
                </a:lnTo>
                <a:lnTo>
                  <a:pt x="1648291" y="1090214"/>
                </a:lnTo>
                <a:lnTo>
                  <a:pt x="2255946" y="877528"/>
                </a:lnTo>
                <a:lnTo>
                  <a:pt x="3146391" y="2418352"/>
                </a:lnTo>
                <a:lnTo>
                  <a:pt x="3039785" y="603175"/>
                </a:lnTo>
                <a:lnTo>
                  <a:pt x="3615080" y="401816"/>
                </a:lnTo>
                <a:lnTo>
                  <a:pt x="4663731" y="1887266"/>
                </a:lnTo>
                <a:lnTo>
                  <a:pt x="4398920" y="12746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475598" y="5717851"/>
            <a:ext cx="2264646" cy="707702"/>
          </a:xfrm>
          <a:prstGeom prst="rect">
            <a:avLst/>
          </a:prstGeom>
        </p:spPr>
      </p:pic>
      <p:sp>
        <p:nvSpPr>
          <p:cNvPr id="8" name="Rectangle 7"/>
          <p:cNvSpPr/>
          <p:nvPr userDrawn="1"/>
        </p:nvSpPr>
        <p:spPr>
          <a:xfrm>
            <a:off x="17" y="3712304"/>
            <a:ext cx="929862" cy="929862"/>
          </a:xfrm>
          <a:prstGeom prst="rect">
            <a:avLst/>
          </a:prstGeom>
          <a:solidFill>
            <a:schemeClr val="bg1">
              <a:lumMod val="75000"/>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17" y="4754467"/>
            <a:ext cx="929862" cy="929862"/>
          </a:xfrm>
          <a:prstGeom prst="rect">
            <a:avLst/>
          </a:prstGeom>
          <a:solidFill>
            <a:schemeClr val="tx1">
              <a:lumMod val="50000"/>
              <a:lumOff val="50000"/>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2052227" y="2050440"/>
            <a:ext cx="929862" cy="929862"/>
          </a:xfrm>
          <a:prstGeom prst="rect">
            <a:avLst/>
          </a:prstGeom>
          <a:solidFill>
            <a:schemeClr val="bg2">
              <a:lumMod val="75000"/>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userDrawn="1"/>
        </p:nvSpPr>
        <p:spPr>
          <a:xfrm>
            <a:off x="2052227" y="3090239"/>
            <a:ext cx="528412" cy="528412"/>
          </a:xfrm>
          <a:prstGeom prst="rect">
            <a:avLst/>
          </a:prstGeom>
          <a:solidFill>
            <a:schemeClr val="bg1">
              <a:lumMod val="85000"/>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userDrawn="1"/>
        </p:nvSpPr>
        <p:spPr>
          <a:xfrm>
            <a:off x="2694279" y="3091488"/>
            <a:ext cx="528412" cy="528412"/>
          </a:xfrm>
          <a:prstGeom prst="rect">
            <a:avLst/>
          </a:prstGeom>
          <a:solidFill>
            <a:schemeClr val="bg2">
              <a:lumMod val="50000"/>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userDrawn="1"/>
        </p:nvSpPr>
        <p:spPr>
          <a:xfrm>
            <a:off x="3093097" y="3702660"/>
            <a:ext cx="528412" cy="52841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userDrawn="1"/>
        </p:nvSpPr>
        <p:spPr>
          <a:xfrm>
            <a:off x="3710482" y="3711975"/>
            <a:ext cx="528412" cy="52841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userDrawn="1"/>
        </p:nvSpPr>
        <p:spPr>
          <a:xfrm>
            <a:off x="3099912" y="4283073"/>
            <a:ext cx="528412" cy="528412"/>
          </a:xfrm>
          <a:prstGeom prst="rect">
            <a:avLst/>
          </a:prstGeom>
          <a:solidFill>
            <a:schemeClr val="bg1">
              <a:lumMod val="75000"/>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userDrawn="1"/>
        </p:nvSpPr>
        <p:spPr>
          <a:xfrm>
            <a:off x="-171" y="1045311"/>
            <a:ext cx="528412" cy="528412"/>
          </a:xfrm>
          <a:prstGeom prst="rect">
            <a:avLst/>
          </a:prstGeom>
          <a:solidFill>
            <a:schemeClr val="bg1">
              <a:lumMod val="75000"/>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userDrawn="1"/>
        </p:nvSpPr>
        <p:spPr>
          <a:xfrm>
            <a:off x="-171" y="5794267"/>
            <a:ext cx="1359299" cy="1063734"/>
          </a:xfrm>
          <a:prstGeom prst="rect">
            <a:avLst/>
          </a:prstGeom>
          <a:solidFill>
            <a:schemeClr val="bg2">
              <a:lumMod val="75000"/>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userDrawn="1"/>
        </p:nvSpPr>
        <p:spPr>
          <a:xfrm>
            <a:off x="1439866" y="5794266"/>
            <a:ext cx="528412" cy="528412"/>
          </a:xfrm>
          <a:prstGeom prst="rect">
            <a:avLst/>
          </a:prstGeom>
          <a:solidFill>
            <a:schemeClr val="bg1">
              <a:lumMod val="85000"/>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userDrawn="1">
            <p:ph type="subTitle" idx="1"/>
          </p:nvPr>
        </p:nvSpPr>
        <p:spPr>
          <a:xfrm>
            <a:off x="1524000" y="3602038"/>
            <a:ext cx="9144000" cy="1655762"/>
          </a:xfrm>
        </p:spPr>
        <p:txBody>
          <a:bodyPr/>
          <a:lstStyle>
            <a:lvl1pPr marL="0" indent="0" algn="ctr">
              <a:buNone/>
              <a:defRPr sz="2400" i="1">
                <a:solidFill>
                  <a:srgbClr val="FAAC2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2" name="Title 1"/>
          <p:cNvSpPr>
            <a:spLocks noGrp="1"/>
          </p:cNvSpPr>
          <p:nvPr userDrawn="1">
            <p:ph type="ctrTitle" hasCustomPrompt="1"/>
          </p:nvPr>
        </p:nvSpPr>
        <p:spPr>
          <a:xfrm>
            <a:off x="1524000" y="1122363"/>
            <a:ext cx="9144000" cy="2387600"/>
          </a:xfrm>
        </p:spPr>
        <p:txBody>
          <a:bodyPr anchor="b">
            <a:normAutofit/>
          </a:bodyPr>
          <a:lstStyle>
            <a:lvl1pPr algn="ctr">
              <a:defRPr sz="4800">
                <a:solidFill>
                  <a:srgbClr val="1B3664"/>
                </a:solidFill>
                <a:latin typeface="Arial" panose="020B0604020202020204" pitchFamily="34" charset="0"/>
                <a:cs typeface="Arial" panose="020B0604020202020204" pitchFamily="34" charset="0"/>
              </a:defRPr>
            </a:lvl1pPr>
          </a:lstStyle>
          <a:p>
            <a:r>
              <a:rPr lang="en-US" dirty="0"/>
              <a:t>Title Slide</a:t>
            </a:r>
          </a:p>
        </p:txBody>
      </p:sp>
    </p:spTree>
    <p:extLst>
      <p:ext uri="{BB962C8B-B14F-4D97-AF65-F5344CB8AC3E}">
        <p14:creationId xmlns:p14="http://schemas.microsoft.com/office/powerpoint/2010/main" val="6790509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6_Title Slide">
    <p:spTree>
      <p:nvGrpSpPr>
        <p:cNvPr id="1" name=""/>
        <p:cNvGrpSpPr/>
        <p:nvPr/>
      </p:nvGrpSpPr>
      <p:grpSpPr>
        <a:xfrm>
          <a:off x="0" y="0"/>
          <a:ext cx="0" cy="0"/>
          <a:chOff x="0" y="0"/>
          <a:chExt cx="0" cy="0"/>
        </a:xfrm>
      </p:grpSpPr>
      <p:pic>
        <p:nvPicPr>
          <p:cNvPr id="9" name="Picture 8"/>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l="35435" t="199" r="5240" b="-199"/>
          <a:stretch/>
        </p:blipFill>
        <p:spPr>
          <a:xfrm>
            <a:off x="0" y="0"/>
            <a:ext cx="12205648" cy="6858000"/>
          </a:xfrm>
          <a:prstGeom prst="rect">
            <a:avLst/>
          </a:prstGeom>
        </p:spPr>
      </p:pic>
      <p:sp>
        <p:nvSpPr>
          <p:cNvPr id="26" name="Subtitle 2"/>
          <p:cNvSpPr>
            <a:spLocks noGrp="1"/>
          </p:cNvSpPr>
          <p:nvPr>
            <p:ph type="subTitle" idx="1"/>
          </p:nvPr>
        </p:nvSpPr>
        <p:spPr>
          <a:xfrm>
            <a:off x="1439866" y="3966777"/>
            <a:ext cx="9144000" cy="1655762"/>
          </a:xfrm>
        </p:spPr>
        <p:txBody>
          <a:bodyPr/>
          <a:lstStyle>
            <a:lvl1pPr marL="0" indent="0" algn="l">
              <a:buNone/>
              <a:defRPr sz="2400" i="1">
                <a:solidFill>
                  <a:srgbClr val="FAAC2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27" name="Title 1"/>
          <p:cNvSpPr>
            <a:spLocks noGrp="1"/>
          </p:cNvSpPr>
          <p:nvPr>
            <p:ph type="ctrTitle" hasCustomPrompt="1"/>
          </p:nvPr>
        </p:nvSpPr>
        <p:spPr>
          <a:xfrm>
            <a:off x="1439866" y="1557089"/>
            <a:ext cx="9144000" cy="2387600"/>
          </a:xfrm>
        </p:spPr>
        <p:txBody>
          <a:bodyPr anchor="b">
            <a:normAutofit/>
          </a:bodyPr>
          <a:lstStyle>
            <a:lvl1pPr algn="l">
              <a:defRPr sz="4800">
                <a:solidFill>
                  <a:srgbClr val="1B3664"/>
                </a:solidFill>
                <a:latin typeface="Arial" panose="020B0604020202020204" pitchFamily="34" charset="0"/>
                <a:cs typeface="Arial" panose="020B0604020202020204" pitchFamily="34" charset="0"/>
              </a:defRPr>
            </a:lvl1pPr>
          </a:lstStyle>
          <a:p>
            <a:r>
              <a:rPr lang="en-US" dirty="0"/>
              <a:t>Title Slide</a:t>
            </a:r>
          </a:p>
        </p:txBody>
      </p:sp>
    </p:spTree>
    <p:extLst>
      <p:ext uri="{BB962C8B-B14F-4D97-AF65-F5344CB8AC3E}">
        <p14:creationId xmlns:p14="http://schemas.microsoft.com/office/powerpoint/2010/main" val="355177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7_Title Slide">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l="14141" t="-199" r="26622" b="199"/>
          <a:stretch/>
        </p:blipFill>
        <p:spPr>
          <a:xfrm>
            <a:off x="-1" y="0"/>
            <a:ext cx="12187451" cy="6858000"/>
          </a:xfrm>
          <a:prstGeom prst="rect">
            <a:avLst/>
          </a:prstGeom>
        </p:spPr>
      </p:pic>
      <p:sp>
        <p:nvSpPr>
          <p:cNvPr id="9" name="Subtitle 2"/>
          <p:cNvSpPr>
            <a:spLocks noGrp="1"/>
          </p:cNvSpPr>
          <p:nvPr>
            <p:ph type="subTitle" idx="1"/>
          </p:nvPr>
        </p:nvSpPr>
        <p:spPr>
          <a:xfrm>
            <a:off x="1439866" y="3966777"/>
            <a:ext cx="9144000" cy="1655762"/>
          </a:xfrm>
        </p:spPr>
        <p:txBody>
          <a:bodyPr/>
          <a:lstStyle>
            <a:lvl1pPr marL="0" indent="0" algn="l">
              <a:buNone/>
              <a:defRPr sz="2400" i="1">
                <a:solidFill>
                  <a:srgbClr val="FAAC2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0" name="Title 1"/>
          <p:cNvSpPr>
            <a:spLocks noGrp="1"/>
          </p:cNvSpPr>
          <p:nvPr>
            <p:ph type="ctrTitle" hasCustomPrompt="1"/>
          </p:nvPr>
        </p:nvSpPr>
        <p:spPr>
          <a:xfrm>
            <a:off x="1439866" y="1557089"/>
            <a:ext cx="9144000" cy="2387600"/>
          </a:xfrm>
        </p:spPr>
        <p:txBody>
          <a:bodyPr anchor="b">
            <a:normAutofit/>
          </a:bodyPr>
          <a:lstStyle>
            <a:lvl1pPr algn="l">
              <a:defRPr sz="4800">
                <a:solidFill>
                  <a:srgbClr val="1B3664"/>
                </a:solidFill>
                <a:latin typeface="Arial" panose="020B0604020202020204" pitchFamily="34" charset="0"/>
                <a:cs typeface="Arial" panose="020B0604020202020204" pitchFamily="34" charset="0"/>
              </a:defRPr>
            </a:lvl1pPr>
          </a:lstStyle>
          <a:p>
            <a:r>
              <a:rPr lang="en-US" dirty="0"/>
              <a:t>Title Slide</a:t>
            </a:r>
          </a:p>
        </p:txBody>
      </p:sp>
    </p:spTree>
    <p:extLst>
      <p:ext uri="{BB962C8B-B14F-4D97-AF65-F5344CB8AC3E}">
        <p14:creationId xmlns:p14="http://schemas.microsoft.com/office/powerpoint/2010/main" val="19902898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8_Title Slide">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l="13303" r="31216"/>
          <a:stretch/>
        </p:blipFill>
        <p:spPr>
          <a:xfrm>
            <a:off x="-13649" y="0"/>
            <a:ext cx="12228395" cy="6963823"/>
          </a:xfrm>
          <a:prstGeom prst="rect">
            <a:avLst/>
          </a:prstGeom>
        </p:spPr>
      </p:pic>
      <p:sp>
        <p:nvSpPr>
          <p:cNvPr id="3" name="Subtitle 2"/>
          <p:cNvSpPr>
            <a:spLocks noGrp="1"/>
          </p:cNvSpPr>
          <p:nvPr userDrawn="1">
            <p:ph type="subTitle" idx="1"/>
          </p:nvPr>
        </p:nvSpPr>
        <p:spPr>
          <a:xfrm>
            <a:off x="1439866" y="3966777"/>
            <a:ext cx="9144000" cy="1655762"/>
          </a:xfrm>
        </p:spPr>
        <p:txBody>
          <a:bodyPr/>
          <a:lstStyle>
            <a:lvl1pPr marL="0" indent="0" algn="l">
              <a:buNone/>
              <a:defRPr sz="2400" i="1">
                <a:solidFill>
                  <a:srgbClr val="FAAC2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2" name="Title 1"/>
          <p:cNvSpPr>
            <a:spLocks noGrp="1"/>
          </p:cNvSpPr>
          <p:nvPr userDrawn="1">
            <p:ph type="ctrTitle" hasCustomPrompt="1"/>
          </p:nvPr>
        </p:nvSpPr>
        <p:spPr>
          <a:xfrm>
            <a:off x="1439866" y="1557089"/>
            <a:ext cx="9144000" cy="2387600"/>
          </a:xfrm>
        </p:spPr>
        <p:txBody>
          <a:bodyPr anchor="b">
            <a:normAutofit/>
          </a:bodyPr>
          <a:lstStyle>
            <a:lvl1pPr algn="l">
              <a:defRPr sz="4800">
                <a:solidFill>
                  <a:srgbClr val="1B3664"/>
                </a:solidFill>
                <a:latin typeface="Arial" panose="020B0604020202020204" pitchFamily="34" charset="0"/>
                <a:cs typeface="Arial" panose="020B0604020202020204" pitchFamily="34" charset="0"/>
              </a:defRPr>
            </a:lvl1pPr>
          </a:lstStyle>
          <a:p>
            <a:r>
              <a:rPr lang="en-US" dirty="0"/>
              <a:t>Title Slide</a:t>
            </a:r>
          </a:p>
        </p:txBody>
      </p:sp>
    </p:spTree>
    <p:extLst>
      <p:ext uri="{BB962C8B-B14F-4D97-AF65-F5344CB8AC3E}">
        <p14:creationId xmlns:p14="http://schemas.microsoft.com/office/powerpoint/2010/main" val="9620418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9_Title Slide">
    <p:spTree>
      <p:nvGrpSpPr>
        <p:cNvPr id="1" name=""/>
        <p:cNvGrpSpPr/>
        <p:nvPr/>
      </p:nvGrpSpPr>
      <p:grpSpPr>
        <a:xfrm>
          <a:off x="0" y="0"/>
          <a:ext cx="0" cy="0"/>
          <a:chOff x="0" y="0"/>
          <a:chExt cx="0" cy="0"/>
        </a:xfrm>
      </p:grpSpPr>
      <p:pic>
        <p:nvPicPr>
          <p:cNvPr id="4" name="Picture 3"/>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l="24496" r="16329"/>
          <a:stretch/>
        </p:blipFill>
        <p:spPr>
          <a:xfrm>
            <a:off x="-13648" y="0"/>
            <a:ext cx="12201099" cy="6872950"/>
          </a:xfrm>
          <a:prstGeom prst="rect">
            <a:avLst/>
          </a:prstGeom>
        </p:spPr>
      </p:pic>
      <p:sp>
        <p:nvSpPr>
          <p:cNvPr id="3" name="Subtitle 2"/>
          <p:cNvSpPr>
            <a:spLocks noGrp="1"/>
          </p:cNvSpPr>
          <p:nvPr userDrawn="1">
            <p:ph type="subTitle" idx="1"/>
          </p:nvPr>
        </p:nvSpPr>
        <p:spPr>
          <a:xfrm>
            <a:off x="1439866" y="3966777"/>
            <a:ext cx="9144000" cy="1655762"/>
          </a:xfrm>
        </p:spPr>
        <p:txBody>
          <a:bodyPr/>
          <a:lstStyle>
            <a:lvl1pPr marL="0" indent="0" algn="l">
              <a:buNone/>
              <a:defRPr sz="2400" i="1">
                <a:solidFill>
                  <a:srgbClr val="FAAC2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2" name="Title 1"/>
          <p:cNvSpPr>
            <a:spLocks noGrp="1"/>
          </p:cNvSpPr>
          <p:nvPr userDrawn="1">
            <p:ph type="ctrTitle" hasCustomPrompt="1"/>
          </p:nvPr>
        </p:nvSpPr>
        <p:spPr>
          <a:xfrm>
            <a:off x="1439866" y="1557089"/>
            <a:ext cx="9144000" cy="2387600"/>
          </a:xfrm>
        </p:spPr>
        <p:txBody>
          <a:bodyPr anchor="b">
            <a:normAutofit/>
          </a:bodyPr>
          <a:lstStyle>
            <a:lvl1pPr algn="l">
              <a:defRPr sz="4800">
                <a:solidFill>
                  <a:srgbClr val="1B3664"/>
                </a:solidFill>
                <a:latin typeface="Arial" panose="020B0604020202020204" pitchFamily="34" charset="0"/>
                <a:cs typeface="Arial" panose="020B0604020202020204" pitchFamily="34" charset="0"/>
              </a:defRPr>
            </a:lvl1pPr>
          </a:lstStyle>
          <a:p>
            <a:r>
              <a:rPr lang="en-US" dirty="0"/>
              <a:t>Title Slide</a:t>
            </a:r>
          </a:p>
        </p:txBody>
      </p:sp>
    </p:spTree>
    <p:extLst>
      <p:ext uri="{BB962C8B-B14F-4D97-AF65-F5344CB8AC3E}">
        <p14:creationId xmlns:p14="http://schemas.microsoft.com/office/powerpoint/2010/main" val="35490253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7" name="Rectangle 16"/>
          <p:cNvSpPr/>
          <p:nvPr userDrawn="1"/>
        </p:nvSpPr>
        <p:spPr>
          <a:xfrm>
            <a:off x="3287972" y="5872304"/>
            <a:ext cx="771997" cy="771997"/>
          </a:xfrm>
          <a:prstGeom prst="rect">
            <a:avLst/>
          </a:prstGeom>
          <a:solidFill>
            <a:srgbClr val="D9D9D9">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4" name="Content Placeholder 3"/>
          <p:cNvSpPr>
            <a:spLocks noGrp="1"/>
          </p:cNvSpPr>
          <p:nvPr>
            <p:ph sz="half" idx="2"/>
          </p:nvPr>
        </p:nvSpPr>
        <p:spPr>
          <a:xfrm>
            <a:off x="839788" y="1942011"/>
            <a:ext cx="5157787" cy="42476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6172200" y="1942011"/>
            <a:ext cx="5183188" cy="42476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7" name="Rectangle 36"/>
          <p:cNvSpPr/>
          <p:nvPr userDrawn="1"/>
        </p:nvSpPr>
        <p:spPr>
          <a:xfrm>
            <a:off x="1474259" y="6096571"/>
            <a:ext cx="772565" cy="774831"/>
          </a:xfrm>
          <a:prstGeom prst="rect">
            <a:avLst/>
          </a:prstGeom>
          <a:solidFill>
            <a:schemeClr val="tx1">
              <a:lumMod val="50000"/>
              <a:lumOff val="50000"/>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userDrawn="1"/>
        </p:nvSpPr>
        <p:spPr>
          <a:xfrm>
            <a:off x="4406869" y="5833830"/>
            <a:ext cx="772565" cy="774831"/>
          </a:xfrm>
          <a:prstGeom prst="rect">
            <a:avLst/>
          </a:prstGeom>
          <a:solidFill>
            <a:schemeClr val="tx1">
              <a:lumMod val="50000"/>
              <a:lumOff val="50000"/>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3807305" y="5341458"/>
            <a:ext cx="774831" cy="774831"/>
          </a:xfrm>
          <a:prstGeom prst="rect">
            <a:avLst/>
          </a:prstGeom>
          <a:solidFill>
            <a:srgbClr val="AFABAB">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userDrawn="1"/>
        </p:nvSpPr>
        <p:spPr>
          <a:xfrm>
            <a:off x="-8469" y="4031238"/>
            <a:ext cx="1358506" cy="1358505"/>
          </a:xfrm>
          <a:prstGeom prst="rect">
            <a:avLst/>
          </a:prstGeom>
          <a:solidFill>
            <a:schemeClr val="bg2">
              <a:lumMod val="75000"/>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8469" y="5502784"/>
            <a:ext cx="1358506" cy="1358505"/>
          </a:xfrm>
          <a:prstGeom prst="rect">
            <a:avLst/>
          </a:prstGeom>
          <a:solidFill>
            <a:schemeClr val="tx1">
              <a:lumMod val="95000"/>
              <a:lumOff val="5000"/>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userDrawn="1"/>
        </p:nvSpPr>
        <p:spPr>
          <a:xfrm>
            <a:off x="1477091" y="5193131"/>
            <a:ext cx="771997" cy="771997"/>
          </a:xfrm>
          <a:prstGeom prst="rect">
            <a:avLst/>
          </a:prstGeom>
          <a:solidFill>
            <a:schemeClr val="bg2">
              <a:lumMod val="90000"/>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userDrawn="1"/>
        </p:nvSpPr>
        <p:spPr>
          <a:xfrm>
            <a:off x="-8469" y="3128164"/>
            <a:ext cx="771997" cy="77199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userDrawn="1"/>
        </p:nvSpPr>
        <p:spPr>
          <a:xfrm>
            <a:off x="2402437" y="5611182"/>
            <a:ext cx="771997" cy="771997"/>
          </a:xfrm>
          <a:prstGeom prst="rect">
            <a:avLst/>
          </a:prstGeom>
          <a:solidFill>
            <a:schemeClr val="bg2">
              <a:lumMod val="75000"/>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userDrawn="1"/>
        </p:nvSpPr>
        <p:spPr>
          <a:xfrm>
            <a:off x="2981138" y="6523734"/>
            <a:ext cx="771997" cy="337555"/>
          </a:xfrm>
          <a:prstGeom prst="rect">
            <a:avLst/>
          </a:prstGeom>
          <a:solidFill>
            <a:schemeClr val="tx1">
              <a:lumMod val="50000"/>
              <a:lumOff val="50000"/>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userDrawn="1"/>
        </p:nvSpPr>
        <p:spPr>
          <a:xfrm>
            <a:off x="2402437" y="4617745"/>
            <a:ext cx="771997" cy="771997"/>
          </a:xfrm>
          <a:prstGeom prst="rect">
            <a:avLst/>
          </a:prstGeom>
          <a:solidFill>
            <a:schemeClr val="bg1">
              <a:lumMod val="85000"/>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userDrawn="1"/>
        </p:nvSpPr>
        <p:spPr>
          <a:xfrm flipV="1">
            <a:off x="4837259" y="5562191"/>
            <a:ext cx="771997" cy="771997"/>
          </a:xfrm>
          <a:prstGeom prst="rect">
            <a:avLst/>
          </a:prstGeom>
          <a:solidFill>
            <a:srgbClr val="D9D9D9">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userDrawn="1"/>
        </p:nvSpPr>
        <p:spPr>
          <a:xfrm flipV="1">
            <a:off x="8152183" y="5997181"/>
            <a:ext cx="771997" cy="771997"/>
          </a:xfrm>
          <a:prstGeom prst="rect">
            <a:avLst/>
          </a:prstGeom>
          <a:solidFill>
            <a:schemeClr val="bg1">
              <a:lumMod val="65000"/>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userDrawn="1"/>
        </p:nvSpPr>
        <p:spPr>
          <a:xfrm flipV="1">
            <a:off x="5762604" y="6094712"/>
            <a:ext cx="771997" cy="771997"/>
          </a:xfrm>
          <a:prstGeom prst="rect">
            <a:avLst/>
          </a:prstGeom>
          <a:solidFill>
            <a:schemeClr val="tx1">
              <a:lumMod val="95000"/>
              <a:lumOff val="5000"/>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userDrawn="1"/>
        </p:nvSpPr>
        <p:spPr>
          <a:xfrm>
            <a:off x="7167471" y="5351571"/>
            <a:ext cx="774831" cy="774831"/>
          </a:xfrm>
          <a:prstGeom prst="rect">
            <a:avLst/>
          </a:prstGeom>
          <a:solidFill>
            <a:schemeClr val="bg1">
              <a:lumMod val="75000"/>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userDrawn="1"/>
        </p:nvSpPr>
        <p:spPr>
          <a:xfrm>
            <a:off x="6341304" y="6533845"/>
            <a:ext cx="771997" cy="337555"/>
          </a:xfrm>
          <a:prstGeom prst="rect">
            <a:avLst/>
          </a:prstGeom>
          <a:solidFill>
            <a:schemeClr val="bg1">
              <a:lumMod val="65000"/>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userDrawn="1"/>
        </p:nvSpPr>
        <p:spPr>
          <a:xfrm>
            <a:off x="6648141" y="5882420"/>
            <a:ext cx="771997" cy="771997"/>
          </a:xfrm>
          <a:prstGeom prst="rect">
            <a:avLst/>
          </a:prstGeom>
          <a:solidFill>
            <a:srgbClr val="D9D9D9">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216080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4" name="Content Placeholder 3"/>
          <p:cNvSpPr>
            <a:spLocks noGrp="1"/>
          </p:cNvSpPr>
          <p:nvPr>
            <p:ph sz="half" idx="2"/>
          </p:nvPr>
        </p:nvSpPr>
        <p:spPr>
          <a:xfrm>
            <a:off x="839788" y="1942011"/>
            <a:ext cx="5157787" cy="42476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6172200" y="1942011"/>
            <a:ext cx="5183188" cy="42476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7" name="Rectangle 36"/>
          <p:cNvSpPr/>
          <p:nvPr userDrawn="1"/>
        </p:nvSpPr>
        <p:spPr>
          <a:xfrm>
            <a:off x="1474259" y="6096571"/>
            <a:ext cx="772565" cy="774831"/>
          </a:xfrm>
          <a:prstGeom prst="rect">
            <a:avLst/>
          </a:prstGeom>
          <a:solidFill>
            <a:srgbClr val="1B3664">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userDrawn="1"/>
        </p:nvSpPr>
        <p:spPr>
          <a:xfrm>
            <a:off x="4406869" y="5833830"/>
            <a:ext cx="772565" cy="774831"/>
          </a:xfrm>
          <a:prstGeom prst="rect">
            <a:avLst/>
          </a:prstGeom>
          <a:solidFill>
            <a:srgbClr val="FAAC22">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3807305" y="5341458"/>
            <a:ext cx="774831" cy="774831"/>
          </a:xfrm>
          <a:prstGeom prst="rect">
            <a:avLst/>
          </a:prstGeom>
          <a:solidFill>
            <a:srgbClr val="016599">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userDrawn="1"/>
        </p:nvSpPr>
        <p:spPr>
          <a:xfrm>
            <a:off x="-8469" y="4031238"/>
            <a:ext cx="1358506" cy="1358505"/>
          </a:xfrm>
          <a:prstGeom prst="rect">
            <a:avLst/>
          </a:prstGeom>
          <a:solidFill>
            <a:srgbClr val="FFC00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8469" y="5502784"/>
            <a:ext cx="1358506" cy="1358505"/>
          </a:xfrm>
          <a:prstGeom prst="rect">
            <a:avLst/>
          </a:prstGeom>
          <a:solidFill>
            <a:srgbClr val="016599">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userDrawn="1"/>
        </p:nvSpPr>
        <p:spPr>
          <a:xfrm>
            <a:off x="1477091" y="5193131"/>
            <a:ext cx="771997" cy="771997"/>
          </a:xfrm>
          <a:prstGeom prst="rect">
            <a:avLst/>
          </a:prstGeom>
          <a:solidFill>
            <a:srgbClr val="DFEC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userDrawn="1"/>
        </p:nvSpPr>
        <p:spPr>
          <a:xfrm>
            <a:off x="-8469" y="3128164"/>
            <a:ext cx="771997" cy="771997"/>
          </a:xfrm>
          <a:prstGeom prst="rect">
            <a:avLst/>
          </a:prstGeom>
          <a:solidFill>
            <a:srgbClr val="EEF3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userDrawn="1"/>
        </p:nvSpPr>
        <p:spPr>
          <a:xfrm>
            <a:off x="2402437" y="5611182"/>
            <a:ext cx="771997" cy="771997"/>
          </a:xfrm>
          <a:prstGeom prst="rect">
            <a:avLst/>
          </a:prstGeom>
          <a:solidFill>
            <a:srgbClr val="FAAC22">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userDrawn="1"/>
        </p:nvSpPr>
        <p:spPr>
          <a:xfrm>
            <a:off x="2981138" y="6523734"/>
            <a:ext cx="771997" cy="337555"/>
          </a:xfrm>
          <a:prstGeom prst="rect">
            <a:avLst/>
          </a:prstGeom>
          <a:solidFill>
            <a:srgbClr val="FFC00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userDrawn="1"/>
        </p:nvSpPr>
        <p:spPr>
          <a:xfrm>
            <a:off x="2402437" y="4617745"/>
            <a:ext cx="771997" cy="771997"/>
          </a:xfrm>
          <a:prstGeom prst="rect">
            <a:avLst/>
          </a:prstGeom>
          <a:solidFill>
            <a:srgbClr val="FCCB74">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userDrawn="1"/>
        </p:nvSpPr>
        <p:spPr>
          <a:xfrm>
            <a:off x="3287972" y="5872304"/>
            <a:ext cx="771997" cy="771997"/>
          </a:xfrm>
          <a:prstGeom prst="rect">
            <a:avLst/>
          </a:prstGeom>
          <a:solidFill>
            <a:srgbClr val="A6C5DE">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userDrawn="1"/>
        </p:nvSpPr>
        <p:spPr>
          <a:xfrm flipV="1">
            <a:off x="4837259" y="5562191"/>
            <a:ext cx="771997" cy="771997"/>
          </a:xfrm>
          <a:prstGeom prst="rect">
            <a:avLst/>
          </a:prstGeom>
          <a:solidFill>
            <a:srgbClr val="DFEC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userDrawn="1"/>
        </p:nvSpPr>
        <p:spPr>
          <a:xfrm flipV="1">
            <a:off x="8152183" y="5997181"/>
            <a:ext cx="771997" cy="771997"/>
          </a:xfrm>
          <a:prstGeom prst="rect">
            <a:avLst/>
          </a:prstGeom>
          <a:solidFill>
            <a:srgbClr val="FFC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userDrawn="1"/>
        </p:nvSpPr>
        <p:spPr>
          <a:xfrm flipV="1">
            <a:off x="5762604" y="6094712"/>
            <a:ext cx="771997" cy="771997"/>
          </a:xfrm>
          <a:prstGeom prst="rect">
            <a:avLst/>
          </a:prstGeom>
          <a:solidFill>
            <a:srgbClr val="FCCB74">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userDrawn="1"/>
        </p:nvSpPr>
        <p:spPr>
          <a:xfrm>
            <a:off x="7167471" y="5351571"/>
            <a:ext cx="774831" cy="774831"/>
          </a:xfrm>
          <a:prstGeom prst="rect">
            <a:avLst/>
          </a:prstGeom>
          <a:solidFill>
            <a:srgbClr val="FCCB74">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userDrawn="1"/>
        </p:nvSpPr>
        <p:spPr>
          <a:xfrm>
            <a:off x="6341304" y="6533845"/>
            <a:ext cx="771997" cy="337555"/>
          </a:xfrm>
          <a:prstGeom prst="rect">
            <a:avLst/>
          </a:prstGeom>
          <a:solidFill>
            <a:srgbClr val="016599">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userDrawn="1"/>
        </p:nvSpPr>
        <p:spPr>
          <a:xfrm>
            <a:off x="6648141" y="5882420"/>
            <a:ext cx="771997" cy="771997"/>
          </a:xfrm>
          <a:prstGeom prst="rect">
            <a:avLst/>
          </a:prstGeom>
          <a:solidFill>
            <a:srgbClr val="A6C5DE">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934784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Comparison">
    <p:spTree>
      <p:nvGrpSpPr>
        <p:cNvPr id="1" name=""/>
        <p:cNvGrpSpPr/>
        <p:nvPr/>
      </p:nvGrpSpPr>
      <p:grpSpPr>
        <a:xfrm>
          <a:off x="0" y="0"/>
          <a:ext cx="0" cy="0"/>
          <a:chOff x="0" y="0"/>
          <a:chExt cx="0" cy="0"/>
        </a:xfrm>
      </p:grpSpPr>
      <p:sp>
        <p:nvSpPr>
          <p:cNvPr id="25" name="Rectangle 24"/>
          <p:cNvSpPr/>
          <p:nvPr userDrawn="1"/>
        </p:nvSpPr>
        <p:spPr>
          <a:xfrm>
            <a:off x="-8469" y="2460497"/>
            <a:ext cx="529041" cy="771997"/>
          </a:xfrm>
          <a:prstGeom prst="rect">
            <a:avLst/>
          </a:prstGeom>
          <a:solidFill>
            <a:srgbClr val="FCCB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userDrawn="1"/>
        </p:nvSpPr>
        <p:spPr>
          <a:xfrm>
            <a:off x="1474259" y="6096571"/>
            <a:ext cx="772565" cy="774831"/>
          </a:xfrm>
          <a:prstGeom prst="rect">
            <a:avLst/>
          </a:prstGeom>
          <a:solidFill>
            <a:srgbClr val="1B36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userDrawn="1"/>
        </p:nvSpPr>
        <p:spPr>
          <a:xfrm>
            <a:off x="4406869" y="5833830"/>
            <a:ext cx="772565" cy="774831"/>
          </a:xfrm>
          <a:prstGeom prst="rect">
            <a:avLst/>
          </a:prstGeom>
          <a:solidFill>
            <a:srgbClr val="FAAC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3807305" y="5341458"/>
            <a:ext cx="774831" cy="774831"/>
          </a:xfrm>
          <a:prstGeom prst="rect">
            <a:avLst/>
          </a:prstGeom>
          <a:solidFill>
            <a:srgbClr val="0165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userDrawn="1"/>
        </p:nvSpPr>
        <p:spPr>
          <a:xfrm>
            <a:off x="-8469" y="4031238"/>
            <a:ext cx="1358506" cy="135850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8469" y="5502784"/>
            <a:ext cx="1358506" cy="1358505"/>
          </a:xfrm>
          <a:prstGeom prst="rect">
            <a:avLst/>
          </a:prstGeom>
          <a:solidFill>
            <a:srgbClr val="0165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userDrawn="1"/>
        </p:nvSpPr>
        <p:spPr>
          <a:xfrm>
            <a:off x="1477091" y="5193131"/>
            <a:ext cx="771997" cy="771997"/>
          </a:xfrm>
          <a:prstGeom prst="rect">
            <a:avLst/>
          </a:prstGeom>
          <a:solidFill>
            <a:srgbClr val="DFEC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userDrawn="1"/>
        </p:nvSpPr>
        <p:spPr>
          <a:xfrm>
            <a:off x="-8469" y="3128164"/>
            <a:ext cx="771997" cy="771997"/>
          </a:xfrm>
          <a:prstGeom prst="rect">
            <a:avLst/>
          </a:prstGeom>
          <a:solidFill>
            <a:srgbClr val="A6C5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userDrawn="1"/>
        </p:nvSpPr>
        <p:spPr>
          <a:xfrm>
            <a:off x="2402437" y="5611182"/>
            <a:ext cx="771997" cy="771997"/>
          </a:xfrm>
          <a:prstGeom prst="rect">
            <a:avLst/>
          </a:prstGeom>
          <a:solidFill>
            <a:srgbClr val="FAAC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userDrawn="1"/>
        </p:nvSpPr>
        <p:spPr>
          <a:xfrm>
            <a:off x="2981138" y="6523734"/>
            <a:ext cx="771997" cy="33755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userDrawn="1"/>
        </p:nvSpPr>
        <p:spPr>
          <a:xfrm>
            <a:off x="2402437" y="4617745"/>
            <a:ext cx="771997" cy="771997"/>
          </a:xfrm>
          <a:prstGeom prst="rect">
            <a:avLst/>
          </a:prstGeom>
          <a:solidFill>
            <a:srgbClr val="FCCB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userDrawn="1"/>
        </p:nvSpPr>
        <p:spPr>
          <a:xfrm>
            <a:off x="3287972" y="5872304"/>
            <a:ext cx="771997" cy="771997"/>
          </a:xfrm>
          <a:prstGeom prst="rect">
            <a:avLst/>
          </a:prstGeom>
          <a:solidFill>
            <a:srgbClr val="A6C5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userDrawn="1"/>
        </p:nvSpPr>
        <p:spPr>
          <a:xfrm flipV="1">
            <a:off x="4837259" y="5562191"/>
            <a:ext cx="771997" cy="771997"/>
          </a:xfrm>
          <a:prstGeom prst="rect">
            <a:avLst/>
          </a:prstGeom>
          <a:solidFill>
            <a:srgbClr val="DFEC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userDrawn="1"/>
        </p:nvSpPr>
        <p:spPr>
          <a:xfrm flipV="1">
            <a:off x="8152183" y="5997181"/>
            <a:ext cx="771997" cy="77199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userDrawn="1"/>
        </p:nvSpPr>
        <p:spPr>
          <a:xfrm flipV="1">
            <a:off x="5762604" y="6094712"/>
            <a:ext cx="771997" cy="771997"/>
          </a:xfrm>
          <a:prstGeom prst="rect">
            <a:avLst/>
          </a:prstGeom>
          <a:solidFill>
            <a:srgbClr val="FCCB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userDrawn="1"/>
        </p:nvSpPr>
        <p:spPr>
          <a:xfrm>
            <a:off x="7167471" y="5351571"/>
            <a:ext cx="774831" cy="774831"/>
          </a:xfrm>
          <a:prstGeom prst="rect">
            <a:avLst/>
          </a:prstGeom>
          <a:solidFill>
            <a:srgbClr val="FCCB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userDrawn="1"/>
        </p:nvSpPr>
        <p:spPr>
          <a:xfrm>
            <a:off x="6341304" y="6533845"/>
            <a:ext cx="771997" cy="337555"/>
          </a:xfrm>
          <a:prstGeom prst="rect">
            <a:avLst/>
          </a:prstGeom>
          <a:solidFill>
            <a:srgbClr val="0165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userDrawn="1"/>
        </p:nvSpPr>
        <p:spPr>
          <a:xfrm>
            <a:off x="6648141" y="5882420"/>
            <a:ext cx="771997" cy="771997"/>
          </a:xfrm>
          <a:prstGeom prst="rect">
            <a:avLst/>
          </a:prstGeom>
          <a:solidFill>
            <a:srgbClr val="A6C5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Subtitle 2"/>
          <p:cNvSpPr>
            <a:spLocks noGrp="1"/>
          </p:cNvSpPr>
          <p:nvPr>
            <p:ph type="subTitle" idx="1"/>
          </p:nvPr>
        </p:nvSpPr>
        <p:spPr>
          <a:xfrm>
            <a:off x="1524000" y="3602038"/>
            <a:ext cx="9144000" cy="1655762"/>
          </a:xfrm>
        </p:spPr>
        <p:txBody>
          <a:bodyPr/>
          <a:lstStyle>
            <a:lvl1pPr marL="0" indent="0" algn="ctr">
              <a:buNone/>
              <a:defRPr sz="2400" i="1">
                <a:solidFill>
                  <a:srgbClr val="FAAC2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24" name="Title 1"/>
          <p:cNvSpPr>
            <a:spLocks noGrp="1"/>
          </p:cNvSpPr>
          <p:nvPr>
            <p:ph type="ctrTitle" hasCustomPrompt="1"/>
          </p:nvPr>
        </p:nvSpPr>
        <p:spPr>
          <a:xfrm>
            <a:off x="1524000" y="1122363"/>
            <a:ext cx="9144000" cy="2387600"/>
          </a:xfrm>
        </p:spPr>
        <p:txBody>
          <a:bodyPr anchor="b">
            <a:normAutofit/>
          </a:bodyPr>
          <a:lstStyle>
            <a:lvl1pPr algn="ctr">
              <a:defRPr sz="4800">
                <a:solidFill>
                  <a:srgbClr val="1B3664"/>
                </a:solidFill>
                <a:latin typeface="Arial" panose="020B0604020202020204" pitchFamily="34" charset="0"/>
                <a:cs typeface="Arial" panose="020B0604020202020204" pitchFamily="34" charset="0"/>
              </a:defRPr>
            </a:lvl1pPr>
          </a:lstStyle>
          <a:p>
            <a:r>
              <a:rPr lang="en-US" dirty="0"/>
              <a:t>Title Slide</a:t>
            </a:r>
          </a:p>
        </p:txBody>
      </p:sp>
    </p:spTree>
    <p:extLst>
      <p:ext uri="{BB962C8B-B14F-4D97-AF65-F5344CB8AC3E}">
        <p14:creationId xmlns:p14="http://schemas.microsoft.com/office/powerpoint/2010/main" val="17279791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261491884"/>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72" r:id="rId3"/>
    <p:sldLayoutId id="2147483673" r:id="rId4"/>
    <p:sldLayoutId id="2147483674" r:id="rId5"/>
    <p:sldLayoutId id="2147483675" r:id="rId6"/>
    <p:sldLayoutId id="2147483653" r:id="rId7"/>
    <p:sldLayoutId id="2147483670" r:id="rId8"/>
    <p:sldLayoutId id="2147483676" r:id="rId9"/>
    <p:sldLayoutId id="2147483650" r:id="rId10"/>
    <p:sldLayoutId id="2147483669" r:id="rId11"/>
    <p:sldLayoutId id="2147483667" r:id="rId12"/>
    <p:sldLayoutId id="2147483668" r:id="rId13"/>
    <p:sldLayoutId id="2147483652" r:id="rId14"/>
    <p:sldLayoutId id="2147483665" r:id="rId15"/>
    <p:sldLayoutId id="2147483666" r:id="rId16"/>
    <p:sldLayoutId id="2147483671" r:id="rId17"/>
  </p:sldLayoutIdLst>
  <p:txStyles>
    <p:titleStyle>
      <a:lvl1pPr algn="l" defTabSz="914400" rtl="0" eaLnBrk="1" latinLnBrk="0" hangingPunct="1">
        <a:lnSpc>
          <a:spcPct val="90000"/>
        </a:lnSpc>
        <a:spcBef>
          <a:spcPct val="0"/>
        </a:spcBef>
        <a:buNone/>
        <a:defRPr sz="4400" b="1" kern="1200">
          <a:solidFill>
            <a:srgbClr val="1B3664"/>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1B3664"/>
          </a:solidFill>
          <a:latin typeface="Arial" panose="020B0604020202020204" pitchFamily="34" charset="0"/>
          <a:ea typeface="Verdana" panose="020B0604030504040204" pitchFamily="34" charset="0"/>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B3664"/>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B3664"/>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B3664"/>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B3664"/>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4695567" y="3847714"/>
            <a:ext cx="4362347" cy="1655762"/>
          </a:xfrm>
        </p:spPr>
        <p:txBody>
          <a:bodyPr>
            <a:normAutofit/>
          </a:bodyPr>
          <a:lstStyle/>
          <a:p>
            <a:pPr marL="228600" lvl="0" indent="-228600" algn="l">
              <a:buFont typeface="Arial" panose="020B0604020202020204" pitchFamily="34" charset="0"/>
              <a:buChar char="•"/>
            </a:pPr>
            <a:r>
              <a:rPr lang="en-US" sz="2800" i="0" dirty="0">
                <a:solidFill>
                  <a:schemeClr val="accent2"/>
                </a:solidFill>
              </a:rPr>
              <a:t>Robin Purdy, Statewide Regional Coordinator </a:t>
            </a:r>
          </a:p>
        </p:txBody>
      </p:sp>
      <p:sp>
        <p:nvSpPr>
          <p:cNvPr id="3" name="Title 2"/>
          <p:cNvSpPr>
            <a:spLocks noGrp="1"/>
          </p:cNvSpPr>
          <p:nvPr>
            <p:ph type="ctrTitle"/>
          </p:nvPr>
        </p:nvSpPr>
        <p:spPr>
          <a:xfrm>
            <a:off x="3315390" y="1402449"/>
            <a:ext cx="5923830" cy="2387600"/>
          </a:xfrm>
        </p:spPr>
        <p:txBody>
          <a:bodyPr>
            <a:normAutofit/>
          </a:bodyPr>
          <a:lstStyle/>
          <a:p>
            <a:r>
              <a:rPr lang="en-US" sz="4800" dirty="0"/>
              <a:t>Regional </a:t>
            </a:r>
            <a:r>
              <a:rPr lang="en-US" sz="4800" dirty="0" smtClean="0"/>
              <a:t>Organizing</a:t>
            </a:r>
            <a:endParaRPr lang="en-US" sz="4800" dirty="0"/>
          </a:p>
        </p:txBody>
      </p:sp>
    </p:spTree>
    <p:extLst>
      <p:ext uri="{BB962C8B-B14F-4D97-AF65-F5344CB8AC3E}">
        <p14:creationId xmlns:p14="http://schemas.microsoft.com/office/powerpoint/2010/main" val="39631921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435223" y="1205066"/>
            <a:ext cx="9144000" cy="3961737"/>
          </a:xfrm>
        </p:spPr>
        <p:txBody>
          <a:bodyPr>
            <a:normAutofit/>
          </a:bodyPr>
          <a:lstStyle/>
          <a:p>
            <a:r>
              <a:rPr lang="en-US" b="1" u="sng" dirty="0">
                <a:solidFill>
                  <a:srgbClr val="002060"/>
                </a:solidFill>
              </a:rPr>
              <a:t>State Board </a:t>
            </a:r>
            <a:r>
              <a:rPr lang="en-US" b="1" u="sng" dirty="0" smtClean="0">
                <a:solidFill>
                  <a:srgbClr val="002060"/>
                </a:solidFill>
              </a:rPr>
              <a:t>staff, EDD </a:t>
            </a:r>
            <a:r>
              <a:rPr lang="en-US" b="1" u="sng" dirty="0">
                <a:solidFill>
                  <a:srgbClr val="002060"/>
                </a:solidFill>
              </a:rPr>
              <a:t>Regional </a:t>
            </a:r>
            <a:r>
              <a:rPr lang="en-US" b="1" u="sng" dirty="0" smtClean="0">
                <a:solidFill>
                  <a:srgbClr val="002060"/>
                </a:solidFill>
              </a:rPr>
              <a:t>Advisors</a:t>
            </a:r>
          </a:p>
          <a:p>
            <a:pPr marL="342900" indent="-342900" algn="l">
              <a:buFont typeface="Arial" panose="020B0604020202020204" pitchFamily="34" charset="0"/>
              <a:buChar char="•"/>
            </a:pPr>
            <a:r>
              <a:rPr lang="en-US" i="0" dirty="0" smtClean="0">
                <a:solidFill>
                  <a:srgbClr val="002060"/>
                </a:solidFill>
              </a:rPr>
              <a:t>State employees from the California Workforce Development Board</a:t>
            </a:r>
            <a:r>
              <a:rPr lang="en-US" i="0" dirty="0">
                <a:solidFill>
                  <a:srgbClr val="002060"/>
                </a:solidFill>
              </a:rPr>
              <a:t> </a:t>
            </a:r>
            <a:r>
              <a:rPr lang="en-US" i="0" dirty="0" smtClean="0">
                <a:solidFill>
                  <a:srgbClr val="002060"/>
                </a:solidFill>
              </a:rPr>
              <a:t>and EDD:</a:t>
            </a:r>
          </a:p>
          <a:p>
            <a:pPr marL="800100" lvl="1" indent="-342900" algn="l">
              <a:buFont typeface="Arial" panose="020B0604020202020204" pitchFamily="34" charset="0"/>
              <a:buChar char="•"/>
            </a:pPr>
            <a:r>
              <a:rPr lang="en-US" dirty="0" smtClean="0">
                <a:solidFill>
                  <a:srgbClr val="002060"/>
                </a:solidFill>
              </a:rPr>
              <a:t>Provide technical assistance to local Workforce Development Boards </a:t>
            </a:r>
          </a:p>
          <a:p>
            <a:pPr marL="800100" lvl="1" indent="-342900" algn="l">
              <a:buFont typeface="Arial" panose="020B0604020202020204" pitchFamily="34" charset="0"/>
              <a:buChar char="•"/>
            </a:pPr>
            <a:r>
              <a:rPr lang="en-US" dirty="0" smtClean="0">
                <a:solidFill>
                  <a:srgbClr val="002060"/>
                </a:solidFill>
              </a:rPr>
              <a:t>Act as Project Managers for regional grants </a:t>
            </a:r>
          </a:p>
          <a:p>
            <a:pPr marL="800100" lvl="1" indent="-342900" algn="l">
              <a:buFont typeface="Arial" panose="020B0604020202020204" pitchFamily="34" charset="0"/>
              <a:buChar char="•"/>
            </a:pPr>
            <a:r>
              <a:rPr lang="en-US" dirty="0" smtClean="0">
                <a:solidFill>
                  <a:srgbClr val="002060"/>
                </a:solidFill>
              </a:rPr>
              <a:t>Ensure communication within and between regional planning units</a:t>
            </a:r>
          </a:p>
          <a:p>
            <a:pPr marL="1257300" lvl="2" indent="-342900" algn="l">
              <a:buFont typeface="Arial" panose="020B0604020202020204" pitchFamily="34" charset="0"/>
              <a:buChar char="•"/>
            </a:pPr>
            <a:r>
              <a:rPr lang="en-US" i="0" dirty="0" smtClean="0">
                <a:solidFill>
                  <a:srgbClr val="002060"/>
                </a:solidFill>
              </a:rPr>
              <a:t>Regional Organizer Exchanges</a:t>
            </a:r>
          </a:p>
          <a:p>
            <a:pPr marL="1257300" lvl="2" indent="-342900" algn="l">
              <a:buFont typeface="Arial" panose="020B0604020202020204" pitchFamily="34" charset="0"/>
              <a:buChar char="•"/>
            </a:pPr>
            <a:r>
              <a:rPr lang="en-US" dirty="0" smtClean="0">
                <a:solidFill>
                  <a:srgbClr val="002060"/>
                </a:solidFill>
              </a:rPr>
              <a:t>Communities of Practice for Workforce Leaders</a:t>
            </a:r>
          </a:p>
          <a:p>
            <a:pPr marL="800100" lvl="1" indent="-342900" algn="l">
              <a:buFont typeface="Arial" panose="020B0604020202020204" pitchFamily="34" charset="0"/>
              <a:buChar char="•"/>
            </a:pPr>
            <a:r>
              <a:rPr lang="en-US" i="0" dirty="0" smtClean="0">
                <a:solidFill>
                  <a:srgbClr val="002060"/>
                </a:solidFill>
              </a:rPr>
              <a:t>Ensure communication between the State Board, State Plan Partners, Regional Planning Units and local Workforce Development Boards.</a:t>
            </a:r>
          </a:p>
          <a:p>
            <a:pPr marL="800100" lvl="1" indent="-342900" algn="l">
              <a:buFont typeface="Arial" panose="020B0604020202020204" pitchFamily="34" charset="0"/>
              <a:buChar char="•"/>
            </a:pPr>
            <a:r>
              <a:rPr lang="en-US" dirty="0" smtClean="0">
                <a:solidFill>
                  <a:srgbClr val="002060"/>
                </a:solidFill>
              </a:rPr>
              <a:t>Implement the California Strategic Workforce Plan</a:t>
            </a:r>
            <a:endParaRPr lang="en-US" i="0" dirty="0">
              <a:solidFill>
                <a:srgbClr val="002060"/>
              </a:solidFill>
            </a:endParaRPr>
          </a:p>
        </p:txBody>
      </p:sp>
    </p:spTree>
    <p:extLst>
      <p:ext uri="{BB962C8B-B14F-4D97-AF65-F5344CB8AC3E}">
        <p14:creationId xmlns:p14="http://schemas.microsoft.com/office/powerpoint/2010/main" val="18977720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Success Look Like?</a:t>
            </a:r>
            <a:r>
              <a:rPr lang="en-US" dirty="0"/>
              <a:t/>
            </a:r>
            <a:br>
              <a:rPr lang="en-US" dirty="0"/>
            </a:br>
            <a:endParaRPr lang="en-US" sz="2800" i="1" dirty="0"/>
          </a:p>
        </p:txBody>
      </p:sp>
      <p:sp>
        <p:nvSpPr>
          <p:cNvPr id="3" name="Content Placeholder 2"/>
          <p:cNvSpPr>
            <a:spLocks noGrp="1"/>
          </p:cNvSpPr>
          <p:nvPr>
            <p:ph idx="1"/>
          </p:nvPr>
        </p:nvSpPr>
        <p:spPr>
          <a:xfrm>
            <a:off x="838200" y="1263535"/>
            <a:ext cx="10515600" cy="4913428"/>
          </a:xfrm>
        </p:spPr>
        <p:txBody>
          <a:bodyPr>
            <a:normAutofit fontScale="77500" lnSpcReduction="20000"/>
          </a:bodyPr>
          <a:lstStyle/>
          <a:p>
            <a:pPr lvl="0" fontAlgn="base"/>
            <a:r>
              <a:rPr lang="en-US" sz="3600" dirty="0" smtClean="0"/>
              <a:t>Regionally organized Local </a:t>
            </a:r>
            <a:r>
              <a:rPr lang="en-US" sz="3600" dirty="0"/>
              <a:t>Workforce </a:t>
            </a:r>
            <a:r>
              <a:rPr lang="en-US" sz="3600" dirty="0" smtClean="0"/>
              <a:t>Boards and their workforce partners are aligned and working together to implement </a:t>
            </a:r>
            <a:r>
              <a:rPr lang="en-US" sz="3600" dirty="0"/>
              <a:t>their Workforce Regional </a:t>
            </a:r>
            <a:r>
              <a:rPr lang="en-US" sz="3600" dirty="0" smtClean="0"/>
              <a:t>Plans and the State’s Strategic Workforce Plan</a:t>
            </a:r>
            <a:endParaRPr lang="en-US" sz="3600" dirty="0"/>
          </a:p>
          <a:p>
            <a:pPr lvl="0" fontAlgn="base"/>
            <a:r>
              <a:rPr lang="en-US" sz="3600" dirty="0"/>
              <a:t>A structured/strategic approach </a:t>
            </a:r>
            <a:r>
              <a:rPr lang="en-US" sz="3600" dirty="0" smtClean="0"/>
              <a:t>is used to </a:t>
            </a:r>
            <a:r>
              <a:rPr lang="en-US" sz="3600" dirty="0"/>
              <a:t>engage </a:t>
            </a:r>
            <a:r>
              <a:rPr lang="en-US" sz="3600" dirty="0" smtClean="0"/>
              <a:t>industry and labor </a:t>
            </a:r>
            <a:r>
              <a:rPr lang="en-US" sz="3600" dirty="0"/>
              <a:t>and support job quality and high road employment practices.</a:t>
            </a:r>
          </a:p>
          <a:p>
            <a:pPr lvl="0" fontAlgn="base"/>
            <a:r>
              <a:rPr lang="en-US" sz="3600" dirty="0" smtClean="0"/>
              <a:t>Business/industry and labor are champions </a:t>
            </a:r>
            <a:r>
              <a:rPr lang="en-US" sz="3600" dirty="0"/>
              <a:t>of the region’s targeted sector(s) and each region </a:t>
            </a:r>
            <a:r>
              <a:rPr lang="en-US" sz="3600" dirty="0" smtClean="0"/>
              <a:t>has implemented </a:t>
            </a:r>
            <a:r>
              <a:rPr lang="en-US" sz="3600" dirty="0"/>
              <a:t>successful sector </a:t>
            </a:r>
            <a:r>
              <a:rPr lang="en-US" sz="3600" dirty="0" smtClean="0"/>
              <a:t>initiatives.  </a:t>
            </a:r>
            <a:endParaRPr lang="en-US" sz="3600" dirty="0"/>
          </a:p>
          <a:p>
            <a:pPr lvl="0" fontAlgn="base"/>
            <a:r>
              <a:rPr lang="en-US" sz="3600" dirty="0"/>
              <a:t>Regional </a:t>
            </a:r>
            <a:r>
              <a:rPr lang="en-US" sz="3600" dirty="0" smtClean="0"/>
              <a:t>programs are developed </a:t>
            </a:r>
            <a:r>
              <a:rPr lang="en-US" sz="3600" dirty="0"/>
              <a:t>to address income mobility and support individuals with barriers to employment, </a:t>
            </a:r>
            <a:endParaRPr lang="en-US" sz="3600" dirty="0" smtClean="0"/>
          </a:p>
          <a:p>
            <a:pPr lvl="0" fontAlgn="base"/>
            <a:r>
              <a:rPr lang="en-US" sz="3600" dirty="0" smtClean="0"/>
              <a:t>Effective </a:t>
            </a:r>
            <a:r>
              <a:rPr lang="en-US" sz="3600" dirty="0"/>
              <a:t>regional best practices </a:t>
            </a:r>
            <a:r>
              <a:rPr lang="en-US" sz="3600" dirty="0" smtClean="0"/>
              <a:t>are expanded </a:t>
            </a:r>
            <a:r>
              <a:rPr lang="en-US" sz="3600" dirty="0"/>
              <a:t>and taken to scale.</a:t>
            </a:r>
          </a:p>
          <a:p>
            <a:pPr marL="457200" lvl="1" indent="0">
              <a:buNone/>
            </a:pPr>
            <a:endParaRPr lang="en-US" dirty="0"/>
          </a:p>
        </p:txBody>
      </p:sp>
    </p:spTree>
    <p:extLst>
      <p:ext uri="{BB962C8B-B14F-4D97-AF65-F5344CB8AC3E}">
        <p14:creationId xmlns:p14="http://schemas.microsoft.com/office/powerpoint/2010/main" val="15029782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smtClean="0"/>
              <a:t>More information - </a:t>
            </a:r>
            <a:endParaRPr lang="en-US"/>
          </a:p>
        </p:txBody>
      </p:sp>
      <p:sp>
        <p:nvSpPr>
          <p:cNvPr id="3" name="Title 2"/>
          <p:cNvSpPr>
            <a:spLocks noGrp="1"/>
          </p:cNvSpPr>
          <p:nvPr>
            <p:ph type="ctrTitle"/>
          </p:nvPr>
        </p:nvSpPr>
        <p:spPr/>
        <p:txBody>
          <a:bodyPr/>
          <a:lstStyle/>
          <a:p>
            <a:r>
              <a:rPr lang="en-US" dirty="0" smtClean="0"/>
              <a:t>Questions?</a:t>
            </a:r>
            <a:endParaRPr lang="en-US" dirty="0"/>
          </a:p>
        </p:txBody>
      </p:sp>
    </p:spTree>
    <p:extLst>
      <p:ext uri="{BB962C8B-B14F-4D97-AF65-F5344CB8AC3E}">
        <p14:creationId xmlns:p14="http://schemas.microsoft.com/office/powerpoint/2010/main" val="11118858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839788" y="365125"/>
            <a:ext cx="10515600" cy="1325563"/>
          </a:xfrm>
        </p:spPr>
        <p:txBody>
          <a:bodyPr/>
          <a:lstStyle/>
          <a:p>
            <a:pPr algn="ctr"/>
            <a:r>
              <a:rPr lang="en-US" dirty="0" smtClean="0"/>
              <a:t>What Do You Know About </a:t>
            </a:r>
            <a:br>
              <a:rPr lang="en-US" dirty="0" smtClean="0"/>
            </a:br>
            <a:r>
              <a:rPr lang="en-US" dirty="0" smtClean="0"/>
              <a:t>Regional Organizing?</a:t>
            </a:r>
            <a:endParaRPr lang="en-US" dirty="0"/>
          </a:p>
        </p:txBody>
      </p:sp>
      <p:sp>
        <p:nvSpPr>
          <p:cNvPr id="2" name="Content Placeholder 1"/>
          <p:cNvSpPr>
            <a:spLocks noGrp="1"/>
          </p:cNvSpPr>
          <p:nvPr>
            <p:ph sz="half" idx="2"/>
          </p:nvPr>
        </p:nvSpPr>
        <p:spPr>
          <a:xfrm>
            <a:off x="1280160" y="1942011"/>
            <a:ext cx="10523913" cy="3710644"/>
          </a:xfrm>
        </p:spPr>
        <p:txBody>
          <a:bodyPr>
            <a:normAutofit/>
          </a:bodyPr>
          <a:lstStyle/>
          <a:p>
            <a:pPr marL="0" indent="0" algn="ctr">
              <a:buNone/>
            </a:pPr>
            <a:r>
              <a:rPr lang="en-US" b="1" dirty="0" smtClean="0"/>
              <a:t>IDEA: </a:t>
            </a:r>
            <a:r>
              <a:rPr lang="en-US" b="1" u="sng" dirty="0" smtClean="0"/>
              <a:t>We will work together to</a:t>
            </a:r>
            <a:r>
              <a:rPr lang="en-US" b="1" dirty="0" smtClean="0"/>
              <a:t>:  </a:t>
            </a:r>
          </a:p>
          <a:p>
            <a:r>
              <a:rPr lang="en-US" dirty="0"/>
              <a:t>M</a:t>
            </a:r>
            <a:r>
              <a:rPr lang="en-US" dirty="0" smtClean="0"/>
              <a:t>eet the </a:t>
            </a:r>
            <a:r>
              <a:rPr lang="en-US" u="sng" dirty="0" smtClean="0"/>
              <a:t>skill demands </a:t>
            </a:r>
            <a:r>
              <a:rPr lang="en-US" dirty="0" smtClean="0"/>
              <a:t>of industry sectors driving regional employment</a:t>
            </a:r>
          </a:p>
          <a:p>
            <a:r>
              <a:rPr lang="en-US" dirty="0" smtClean="0"/>
              <a:t>Create </a:t>
            </a:r>
            <a:r>
              <a:rPr lang="en-US" u="sng" dirty="0" smtClean="0"/>
              <a:t>opportunities</a:t>
            </a:r>
            <a:r>
              <a:rPr lang="en-US" dirty="0" smtClean="0"/>
              <a:t> for career pathways</a:t>
            </a:r>
          </a:p>
          <a:p>
            <a:r>
              <a:rPr lang="en-US" dirty="0" smtClean="0"/>
              <a:t>Positively </a:t>
            </a:r>
            <a:r>
              <a:rPr lang="en-US" u="sng" dirty="0" smtClean="0"/>
              <a:t>impact</a:t>
            </a:r>
            <a:r>
              <a:rPr lang="en-US" dirty="0" smtClean="0"/>
              <a:t> income mobility, </a:t>
            </a:r>
          </a:p>
          <a:p>
            <a:r>
              <a:rPr lang="en-US" u="sng" dirty="0"/>
              <a:t>I</a:t>
            </a:r>
            <a:r>
              <a:rPr lang="en-US" u="sng" dirty="0" smtClean="0"/>
              <a:t>mprove</a:t>
            </a:r>
            <a:r>
              <a:rPr lang="en-US" dirty="0" smtClean="0"/>
              <a:t> communities of high poverty,</a:t>
            </a:r>
          </a:p>
          <a:p>
            <a:r>
              <a:rPr lang="en-US" u="sng" dirty="0" smtClean="0"/>
              <a:t>Grow</a:t>
            </a:r>
            <a:r>
              <a:rPr lang="en-US" dirty="0" smtClean="0"/>
              <a:t> the regional economy</a:t>
            </a:r>
            <a:endParaRPr lang="en-US" dirty="0"/>
          </a:p>
        </p:txBody>
      </p:sp>
    </p:spTree>
    <p:extLst>
      <p:ext uri="{BB962C8B-B14F-4D97-AF65-F5344CB8AC3E}">
        <p14:creationId xmlns:p14="http://schemas.microsoft.com/office/powerpoint/2010/main" val="25533090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186649" y="1054146"/>
            <a:ext cx="9144000" cy="4334599"/>
          </a:xfrm>
        </p:spPr>
        <p:txBody>
          <a:bodyPr>
            <a:normAutofit/>
          </a:bodyPr>
          <a:lstStyle/>
          <a:p>
            <a:r>
              <a:rPr lang="en-US" dirty="0" smtClean="0">
                <a:solidFill>
                  <a:schemeClr val="accent1"/>
                </a:solidFill>
              </a:rPr>
              <a:t>Regional Organizing Supports Implementation of California’s Strategic Workforce Plan</a:t>
            </a:r>
          </a:p>
          <a:p>
            <a:endParaRPr lang="en-US" dirty="0">
              <a:solidFill>
                <a:schemeClr val="accent1"/>
              </a:solidFill>
            </a:endParaRPr>
          </a:p>
        </p:txBody>
      </p:sp>
      <p:pic>
        <p:nvPicPr>
          <p:cNvPr id="4" name="Picture 3"/>
          <p:cNvPicPr>
            <a:picLocks noChangeAspect="1"/>
          </p:cNvPicPr>
          <p:nvPr/>
        </p:nvPicPr>
        <p:blipFill rotWithShape="1">
          <a:blip r:embed="rId3" cstate="print">
            <a:extLst>
              <a:ext uri="{28A0092B-C50C-407E-A947-70E740481C1C}">
                <a14:useLocalDpi xmlns:a14="http://schemas.microsoft.com/office/drawing/2010/main" val="0"/>
              </a:ext>
            </a:extLst>
          </a:blip>
          <a:srcRect l="14368"/>
          <a:stretch/>
        </p:blipFill>
        <p:spPr>
          <a:xfrm>
            <a:off x="3326524" y="2086431"/>
            <a:ext cx="6655684" cy="3158115"/>
          </a:xfrm>
          <a:prstGeom prst="rect">
            <a:avLst/>
          </a:prstGeom>
        </p:spPr>
      </p:pic>
    </p:spTree>
    <p:extLst>
      <p:ext uri="{BB962C8B-B14F-4D97-AF65-F5344CB8AC3E}">
        <p14:creationId xmlns:p14="http://schemas.microsoft.com/office/powerpoint/2010/main" val="40768679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California Strategic Plan</a:t>
            </a:r>
          </a:p>
        </p:txBody>
      </p:sp>
      <p:sp>
        <p:nvSpPr>
          <p:cNvPr id="4" name="Content Placeholder 3"/>
          <p:cNvSpPr txBox="1">
            <a:spLocks/>
          </p:cNvSpPr>
          <p:nvPr/>
        </p:nvSpPr>
        <p:spPr>
          <a:xfrm>
            <a:off x="838199" y="1775253"/>
            <a:ext cx="4211595" cy="33363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000" u="sng" spc="300" dirty="0"/>
              <a:t>PRIORITIES</a:t>
            </a:r>
          </a:p>
        </p:txBody>
      </p:sp>
      <p:sp>
        <p:nvSpPr>
          <p:cNvPr id="5" name="Content Placeholder 3"/>
          <p:cNvSpPr txBox="1">
            <a:spLocks/>
          </p:cNvSpPr>
          <p:nvPr/>
        </p:nvSpPr>
        <p:spPr>
          <a:xfrm>
            <a:off x="6297333" y="1775253"/>
            <a:ext cx="4211595" cy="33363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000" u="sng" spc="300" dirty="0"/>
              <a:t>HOW</a:t>
            </a:r>
          </a:p>
        </p:txBody>
      </p:sp>
      <p:sp>
        <p:nvSpPr>
          <p:cNvPr id="6" name="Content Placeholder 3"/>
          <p:cNvSpPr>
            <a:spLocks noGrp="1"/>
          </p:cNvSpPr>
          <p:nvPr>
            <p:ph idx="1"/>
          </p:nvPr>
        </p:nvSpPr>
        <p:spPr>
          <a:xfrm>
            <a:off x="838200" y="2265405"/>
            <a:ext cx="5141686" cy="3911558"/>
          </a:xfrm>
        </p:spPr>
        <p:txBody>
          <a:bodyPr>
            <a:normAutofit/>
          </a:bodyPr>
          <a:lstStyle/>
          <a:p>
            <a:pPr>
              <a:buClr>
                <a:schemeClr val="accent6"/>
              </a:buClr>
            </a:pPr>
            <a:r>
              <a:rPr lang="en-US" sz="2000" dirty="0"/>
              <a:t>Regional coordination among key partners</a:t>
            </a:r>
          </a:p>
          <a:p>
            <a:pPr>
              <a:buClr>
                <a:schemeClr val="accent6"/>
              </a:buClr>
            </a:pPr>
            <a:r>
              <a:rPr lang="en-US" sz="2000" dirty="0"/>
              <a:t>Sector-based employment </a:t>
            </a:r>
            <a:r>
              <a:rPr lang="en-US" sz="2000" dirty="0" smtClean="0"/>
              <a:t>strategies </a:t>
            </a:r>
          </a:p>
          <a:p>
            <a:pPr>
              <a:buClr>
                <a:schemeClr val="accent6"/>
              </a:buClr>
            </a:pPr>
            <a:r>
              <a:rPr lang="en-US" sz="2000" dirty="0" smtClean="0"/>
              <a:t>Development </a:t>
            </a:r>
            <a:r>
              <a:rPr lang="en-US" sz="2000" dirty="0"/>
              <a:t>of career </a:t>
            </a:r>
            <a:r>
              <a:rPr lang="en-US" sz="2000" dirty="0" smtClean="0"/>
              <a:t>pathways</a:t>
            </a:r>
          </a:p>
          <a:p>
            <a:pPr>
              <a:buClr>
                <a:schemeClr val="accent6"/>
              </a:buClr>
            </a:pPr>
            <a:r>
              <a:rPr lang="en-US" sz="2000" dirty="0"/>
              <a:t>Income mobility through skill </a:t>
            </a:r>
            <a:r>
              <a:rPr lang="en-US" sz="2000" dirty="0" smtClean="0"/>
              <a:t>attainment</a:t>
            </a:r>
          </a:p>
          <a:p>
            <a:pPr>
              <a:buClr>
                <a:schemeClr val="accent6"/>
              </a:buClr>
            </a:pPr>
            <a:r>
              <a:rPr lang="en-US" sz="2000" dirty="0" smtClean="0"/>
              <a:t>Positive impact on individuals with barriers, communities of high poverty and regional economies</a:t>
            </a:r>
            <a:endParaRPr lang="en-US" sz="2000" dirty="0"/>
          </a:p>
        </p:txBody>
      </p:sp>
      <p:sp>
        <p:nvSpPr>
          <p:cNvPr id="7" name="Content Placeholder 3"/>
          <p:cNvSpPr txBox="1">
            <a:spLocks/>
          </p:cNvSpPr>
          <p:nvPr/>
        </p:nvSpPr>
        <p:spPr>
          <a:xfrm>
            <a:off x="6297333" y="2265405"/>
            <a:ext cx="4893181" cy="391155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b="1" i="1" dirty="0">
                <a:solidFill>
                  <a:schemeClr val="accent2"/>
                </a:solidFill>
                <a:latin typeface="+mj-lt"/>
              </a:rPr>
              <a:t>COLLABORATION</a:t>
            </a:r>
            <a:r>
              <a:rPr lang="en-US" sz="2000" dirty="0">
                <a:latin typeface="+mj-lt"/>
              </a:rPr>
              <a:t> </a:t>
            </a:r>
            <a:r>
              <a:rPr lang="en-US" sz="2000" dirty="0"/>
              <a:t>among partners in the development of service delivery strategies and alignment of resources</a:t>
            </a:r>
          </a:p>
          <a:p>
            <a:pPr marL="0" indent="0">
              <a:buNone/>
            </a:pPr>
            <a:r>
              <a:rPr lang="en-US" sz="2000" b="1" i="1" dirty="0">
                <a:solidFill>
                  <a:schemeClr val="accent2"/>
                </a:solidFill>
                <a:latin typeface="Arial" panose="020B0604020202020204" pitchFamily="34" charset="0"/>
                <a:cs typeface="Arial" panose="020B0604020202020204" pitchFamily="34" charset="0"/>
              </a:rPr>
              <a:t>INNOVATION</a:t>
            </a:r>
            <a:r>
              <a:rPr lang="en-US" sz="2000" dirty="0"/>
              <a:t> that creates, adapts, &amp; accelerates promising practices in workforce development and skill attainment</a:t>
            </a:r>
          </a:p>
          <a:p>
            <a:pPr marL="0" indent="0">
              <a:buNone/>
            </a:pPr>
            <a:r>
              <a:rPr lang="en-US" sz="2000" b="1" i="1" dirty="0">
                <a:solidFill>
                  <a:schemeClr val="accent2"/>
                </a:solidFill>
                <a:latin typeface="+mj-lt"/>
              </a:rPr>
              <a:t>SYSTEM CHANGE </a:t>
            </a:r>
            <a:r>
              <a:rPr lang="en-US" sz="2000" dirty="0"/>
              <a:t>by adopting proven strategies and innovations</a:t>
            </a:r>
          </a:p>
        </p:txBody>
      </p:sp>
    </p:spTree>
    <p:extLst>
      <p:ext uri="{BB962C8B-B14F-4D97-AF65-F5344CB8AC3E}">
        <p14:creationId xmlns:p14="http://schemas.microsoft.com/office/powerpoint/2010/main" val="2375659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fade">
                                      <p:cBhvr>
                                        <p:cTn id="11" dur="500"/>
                                        <p:tgtEl>
                                          <p:spTgt spid="5">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6">
                                            <p:txEl>
                                              <p:pRg st="0" end="0"/>
                                            </p:txEl>
                                          </p:spTgt>
                                        </p:tgtEl>
                                        <p:attrNameLst>
                                          <p:attrName>style.visibility</p:attrName>
                                        </p:attrNameLst>
                                      </p:cBhvr>
                                      <p:to>
                                        <p:strVal val="visible"/>
                                      </p:to>
                                    </p:set>
                                    <p:animEffect transition="in" filter="fade">
                                      <p:cBhvr>
                                        <p:cTn id="16" dur="500"/>
                                        <p:tgtEl>
                                          <p:spTgt spid="6">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6">
                                            <p:txEl>
                                              <p:pRg st="1" end="1"/>
                                            </p:txEl>
                                          </p:spTgt>
                                        </p:tgtEl>
                                        <p:attrNameLst>
                                          <p:attrName>style.visibility</p:attrName>
                                        </p:attrNameLst>
                                      </p:cBhvr>
                                      <p:to>
                                        <p:strVal val="visible"/>
                                      </p:to>
                                    </p:set>
                                    <p:animEffect transition="in" filter="fade">
                                      <p:cBhvr>
                                        <p:cTn id="21" dur="500"/>
                                        <p:tgtEl>
                                          <p:spTgt spid="6">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6">
                                            <p:txEl>
                                              <p:pRg st="2" end="2"/>
                                            </p:txEl>
                                          </p:spTgt>
                                        </p:tgtEl>
                                        <p:attrNameLst>
                                          <p:attrName>style.visibility</p:attrName>
                                        </p:attrNameLst>
                                      </p:cBhvr>
                                      <p:to>
                                        <p:strVal val="visible"/>
                                      </p:to>
                                    </p:set>
                                    <p:animEffect transition="in" filter="fade">
                                      <p:cBhvr>
                                        <p:cTn id="26" dur="500"/>
                                        <p:tgtEl>
                                          <p:spTgt spid="6">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6">
                                            <p:txEl>
                                              <p:pRg st="3" end="3"/>
                                            </p:txEl>
                                          </p:spTgt>
                                        </p:tgtEl>
                                        <p:attrNameLst>
                                          <p:attrName>style.visibility</p:attrName>
                                        </p:attrNameLst>
                                      </p:cBhvr>
                                      <p:to>
                                        <p:strVal val="visible"/>
                                      </p:to>
                                    </p:set>
                                    <p:animEffect transition="in" filter="fade">
                                      <p:cBhvr>
                                        <p:cTn id="31" dur="500"/>
                                        <p:tgtEl>
                                          <p:spTgt spid="6">
                                            <p:txEl>
                                              <p:pRg st="3" end="3"/>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6">
                                            <p:txEl>
                                              <p:pRg st="4" end="4"/>
                                            </p:txEl>
                                          </p:spTgt>
                                        </p:tgtEl>
                                        <p:attrNameLst>
                                          <p:attrName>style.visibility</p:attrName>
                                        </p:attrNameLst>
                                      </p:cBhvr>
                                      <p:to>
                                        <p:strVal val="visible"/>
                                      </p:to>
                                    </p:set>
                                    <p:animEffect transition="in" filter="fade">
                                      <p:cBhvr>
                                        <p:cTn id="36" dur="500"/>
                                        <p:tgtEl>
                                          <p:spTgt spid="6">
                                            <p:txEl>
                                              <p:pRg st="4" end="4"/>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7">
                                            <p:txEl>
                                              <p:pRg st="0" end="0"/>
                                            </p:txEl>
                                          </p:spTgt>
                                        </p:tgtEl>
                                        <p:attrNameLst>
                                          <p:attrName>style.visibility</p:attrName>
                                        </p:attrNameLst>
                                      </p:cBhvr>
                                      <p:to>
                                        <p:strVal val="visible"/>
                                      </p:to>
                                    </p:set>
                                    <p:animEffect transition="in" filter="fade">
                                      <p:cBhvr>
                                        <p:cTn id="41" dur="500"/>
                                        <p:tgtEl>
                                          <p:spTgt spid="7">
                                            <p:txEl>
                                              <p:pRg st="0" end="0"/>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7">
                                            <p:txEl>
                                              <p:pRg st="1" end="1"/>
                                            </p:txEl>
                                          </p:spTgt>
                                        </p:tgtEl>
                                        <p:attrNameLst>
                                          <p:attrName>style.visibility</p:attrName>
                                        </p:attrNameLst>
                                      </p:cBhvr>
                                      <p:to>
                                        <p:strVal val="visible"/>
                                      </p:to>
                                    </p:set>
                                    <p:animEffect transition="in" filter="fade">
                                      <p:cBhvr>
                                        <p:cTn id="46" dur="500"/>
                                        <p:tgtEl>
                                          <p:spTgt spid="7">
                                            <p:txEl>
                                              <p:pRg st="1" end="1"/>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7">
                                            <p:txEl>
                                              <p:pRg st="2" end="2"/>
                                            </p:txEl>
                                          </p:spTgt>
                                        </p:tgtEl>
                                        <p:attrNameLst>
                                          <p:attrName>style.visibility</p:attrName>
                                        </p:attrNameLst>
                                      </p:cBhvr>
                                      <p:to>
                                        <p:strVal val="visible"/>
                                      </p:to>
                                    </p:set>
                                    <p:animEffect transition="in" filter="fade">
                                      <p:cBhvr>
                                        <p:cTn id="51"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build="p"/>
      <p:bldP spid="6" grpId="0" build="p"/>
      <p:bldP spid="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020015" y="380454"/>
            <a:ext cx="9349946" cy="512241"/>
          </a:xfrm>
          <a:prstGeom prst="rect">
            <a:avLst/>
          </a:prstGeom>
          <a:noFill/>
        </p:spPr>
        <p:txBody>
          <a:bodyPr wrap="square" rtlCol="0">
            <a:spAutoFit/>
          </a:bodyPr>
          <a:lstStyle/>
          <a:p>
            <a:pPr algn="ctr"/>
            <a:r>
              <a:rPr lang="en-US" sz="2400" dirty="0">
                <a:solidFill>
                  <a:srgbClr val="016599"/>
                </a:solidFill>
              </a:rPr>
              <a:t>Regional Plan </a:t>
            </a:r>
            <a:r>
              <a:rPr lang="en-US" sz="2400" dirty="0" smtClean="0">
                <a:solidFill>
                  <a:srgbClr val="016599"/>
                </a:solidFill>
              </a:rPr>
              <a:t>Implementation through Regional Organizing</a:t>
            </a:r>
            <a:endParaRPr lang="en-US" sz="2400" dirty="0">
              <a:solidFill>
                <a:srgbClr val="016599"/>
              </a:solidFill>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27360" y="892695"/>
            <a:ext cx="7179811" cy="5846971"/>
          </a:xfrm>
          <a:prstGeom prst="rect">
            <a:avLst/>
          </a:prstGeom>
        </p:spPr>
      </p:pic>
    </p:spTree>
    <p:extLst>
      <p:ext uri="{BB962C8B-B14F-4D97-AF65-F5344CB8AC3E}">
        <p14:creationId xmlns:p14="http://schemas.microsoft.com/office/powerpoint/2010/main" val="36358849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Does </a:t>
            </a:r>
            <a:r>
              <a:rPr lang="en-US" dirty="0"/>
              <a:t>the Regional Work </a:t>
            </a:r>
            <a:r>
              <a:rPr lang="en-US" dirty="0" smtClean="0"/>
              <a:t>Look Like?</a:t>
            </a:r>
            <a:r>
              <a:rPr lang="en-US" dirty="0"/>
              <a:t/>
            </a:r>
            <a:br>
              <a:rPr lang="en-US" dirty="0"/>
            </a:br>
            <a:endParaRPr lang="en-US" sz="2800" i="1" dirty="0"/>
          </a:p>
        </p:txBody>
      </p:sp>
      <p:sp>
        <p:nvSpPr>
          <p:cNvPr id="3" name="Content Placeholder 2"/>
          <p:cNvSpPr>
            <a:spLocks noGrp="1"/>
          </p:cNvSpPr>
          <p:nvPr>
            <p:ph idx="1"/>
          </p:nvPr>
        </p:nvSpPr>
        <p:spPr/>
        <p:txBody>
          <a:bodyPr>
            <a:normAutofit/>
          </a:bodyPr>
          <a:lstStyle/>
          <a:p>
            <a:pPr marL="285750" indent="-285750"/>
            <a:r>
              <a:rPr lang="en-US" dirty="0" smtClean="0"/>
              <a:t>Regional Organizing includes:</a:t>
            </a:r>
          </a:p>
          <a:p>
            <a:pPr marL="0" indent="0">
              <a:buNone/>
            </a:pPr>
            <a:endParaRPr lang="en-US" dirty="0"/>
          </a:p>
          <a:p>
            <a:pPr marL="742950" lvl="1" indent="-285750"/>
            <a:r>
              <a:rPr lang="en-US" dirty="0" smtClean="0"/>
              <a:t>Building </a:t>
            </a:r>
            <a:r>
              <a:rPr lang="en-US" dirty="0"/>
              <a:t>regional coalitions and developing models for sustaining regional leadership</a:t>
            </a:r>
          </a:p>
          <a:p>
            <a:pPr marL="742950" lvl="1" indent="-285750"/>
            <a:r>
              <a:rPr lang="en-US" dirty="0"/>
              <a:t>Enhancing industry/employer/partner engagement.</a:t>
            </a:r>
          </a:p>
          <a:p>
            <a:pPr marL="742950" lvl="1" indent="-285750"/>
            <a:r>
              <a:rPr lang="en-US" dirty="0"/>
              <a:t>Developing innovative approaches to preparing individuals with barriers in sectors in demand in the regional economy</a:t>
            </a:r>
          </a:p>
          <a:p>
            <a:pPr marL="742950" lvl="1" indent="-285750"/>
            <a:r>
              <a:rPr lang="en-US" dirty="0"/>
              <a:t>Enriching the service delivery methods being provided through the local America’s Job Center of California (AJCC) system</a:t>
            </a:r>
            <a:r>
              <a:rPr lang="en-US" dirty="0" smtClean="0"/>
              <a:t>.</a:t>
            </a:r>
          </a:p>
          <a:p>
            <a:pPr marL="742950" lvl="1" indent="-285750"/>
            <a:r>
              <a:rPr lang="en-US" dirty="0"/>
              <a:t>Aligning Regional Plan goals with existing State Board investments </a:t>
            </a:r>
          </a:p>
          <a:p>
            <a:pPr marL="457200" lvl="1" indent="0">
              <a:buNone/>
            </a:pPr>
            <a:endParaRPr lang="en-US" dirty="0"/>
          </a:p>
          <a:p>
            <a:pPr marL="742950" lvl="1" indent="-285750"/>
            <a:endParaRPr lang="en-US" dirty="0"/>
          </a:p>
        </p:txBody>
      </p:sp>
    </p:spTree>
    <p:extLst>
      <p:ext uri="{BB962C8B-B14F-4D97-AF65-F5344CB8AC3E}">
        <p14:creationId xmlns:p14="http://schemas.microsoft.com/office/powerpoint/2010/main" val="22383131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accent3"/>
                </a:solidFill>
              </a:rPr>
              <a:t>Who’s Doing This Work?</a:t>
            </a:r>
            <a:r>
              <a:rPr lang="en-US" dirty="0"/>
              <a:t/>
            </a:r>
            <a:br>
              <a:rPr lang="en-US" dirty="0"/>
            </a:br>
            <a:endParaRPr lang="en-US" sz="2800" i="1" dirty="0"/>
          </a:p>
        </p:txBody>
      </p:sp>
      <p:sp>
        <p:nvSpPr>
          <p:cNvPr id="3" name="Content Placeholder 2"/>
          <p:cNvSpPr>
            <a:spLocks noGrp="1"/>
          </p:cNvSpPr>
          <p:nvPr>
            <p:ph idx="1"/>
          </p:nvPr>
        </p:nvSpPr>
        <p:spPr>
          <a:xfrm>
            <a:off x="838200" y="1825625"/>
            <a:ext cx="5125995" cy="4351338"/>
          </a:xfrm>
        </p:spPr>
        <p:txBody>
          <a:bodyPr>
            <a:normAutofit/>
          </a:bodyPr>
          <a:lstStyle/>
          <a:p>
            <a:pPr marL="0" indent="0">
              <a:buClr>
                <a:schemeClr val="accent6"/>
              </a:buClr>
              <a:buNone/>
            </a:pPr>
            <a:r>
              <a:rPr lang="en-US" sz="2000" b="1" dirty="0">
                <a:solidFill>
                  <a:schemeClr val="accent6">
                    <a:lumMod val="75000"/>
                  </a:schemeClr>
                </a:solidFill>
              </a:rPr>
              <a:t>Vision, Support, Resources from</a:t>
            </a:r>
          </a:p>
          <a:p>
            <a:pPr>
              <a:buClr>
                <a:schemeClr val="accent6"/>
              </a:buClr>
            </a:pPr>
            <a:r>
              <a:rPr lang="en-US" sz="2000" dirty="0"/>
              <a:t>Governor and Labor &amp; Workforce Development Agency</a:t>
            </a:r>
          </a:p>
          <a:p>
            <a:pPr>
              <a:buClr>
                <a:schemeClr val="accent6"/>
              </a:buClr>
            </a:pPr>
            <a:r>
              <a:rPr lang="en-US" sz="2000" dirty="0"/>
              <a:t>California Workforce Development Board</a:t>
            </a:r>
          </a:p>
          <a:p>
            <a:pPr>
              <a:buClr>
                <a:schemeClr val="accent6"/>
              </a:buClr>
            </a:pPr>
            <a:r>
              <a:rPr lang="en-US" sz="2000" dirty="0"/>
              <a:t>EDD and other State Planning Partners</a:t>
            </a:r>
          </a:p>
          <a:p>
            <a:pPr>
              <a:buClr>
                <a:schemeClr val="accent6"/>
              </a:buClr>
            </a:pPr>
            <a:r>
              <a:rPr lang="en-US" sz="2000" dirty="0"/>
              <a:t>Regionally organized Local Workforce Development Boards</a:t>
            </a:r>
          </a:p>
          <a:p>
            <a:pPr>
              <a:buClr>
                <a:schemeClr val="accent6"/>
              </a:buClr>
            </a:pPr>
            <a:r>
              <a:rPr lang="en-US" sz="2000" dirty="0"/>
              <a:t>Regional Education, Workforce Development and Economic Development Partners</a:t>
            </a:r>
          </a:p>
          <a:p>
            <a:pPr>
              <a:buClr>
                <a:schemeClr val="accent6"/>
              </a:buClr>
            </a:pPr>
            <a:r>
              <a:rPr lang="en-US" sz="2000" dirty="0"/>
              <a:t>Business/Industry Leaders</a:t>
            </a:r>
          </a:p>
          <a:p>
            <a:pPr>
              <a:buClr>
                <a:schemeClr val="accent6"/>
              </a:buClr>
            </a:pPr>
            <a:r>
              <a:rPr lang="en-US" sz="2000" dirty="0"/>
              <a:t>Community Leaders and Elected Officials</a:t>
            </a:r>
          </a:p>
          <a:p>
            <a:pPr marL="457200" lvl="1" indent="0">
              <a:buNone/>
            </a:pPr>
            <a:endParaRPr lang="en-US" dirty="0"/>
          </a:p>
          <a:p>
            <a:pPr marL="742950" lvl="1" indent="-285750"/>
            <a:endParaRPr lang="en-US" dirty="0"/>
          </a:p>
        </p:txBody>
      </p:sp>
      <p:sp>
        <p:nvSpPr>
          <p:cNvPr id="4" name="Content Placeholder 2"/>
          <p:cNvSpPr txBox="1">
            <a:spLocks/>
          </p:cNvSpPr>
          <p:nvPr/>
        </p:nvSpPr>
        <p:spPr>
          <a:xfrm>
            <a:off x="6172200" y="1942011"/>
            <a:ext cx="5183188" cy="4247652"/>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1B3664"/>
                </a:solidFill>
                <a:latin typeface="Arial" panose="020B0604020202020204" pitchFamily="34" charset="0"/>
                <a:ea typeface="Verdana" panose="020B0604030504040204" pitchFamily="34" charset="0"/>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B3664"/>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B3664"/>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B3664"/>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B3664"/>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000" b="1" dirty="0" smtClean="0">
                <a:solidFill>
                  <a:schemeClr val="accent6">
                    <a:lumMod val="75000"/>
                  </a:schemeClr>
                </a:solidFill>
              </a:rPr>
              <a:t>On-the-Ground efforts by</a:t>
            </a:r>
          </a:p>
          <a:p>
            <a:r>
              <a:rPr lang="en-US" sz="2000" dirty="0" smtClean="0"/>
              <a:t>Local Workforce Leadership (local boards and partners)</a:t>
            </a:r>
          </a:p>
          <a:p>
            <a:r>
              <a:rPr lang="en-US" sz="2000" dirty="0" smtClean="0"/>
              <a:t>Regional partners (industry, education, community)</a:t>
            </a:r>
          </a:p>
          <a:p>
            <a:r>
              <a:rPr lang="en-US" sz="2000" dirty="0" smtClean="0"/>
              <a:t>Regional Organizers</a:t>
            </a:r>
          </a:p>
          <a:p>
            <a:r>
              <a:rPr lang="en-US" sz="2000" dirty="0" smtClean="0"/>
              <a:t>Regional Training Coordinators</a:t>
            </a:r>
          </a:p>
          <a:p>
            <a:r>
              <a:rPr lang="en-US" sz="2000" dirty="0" smtClean="0"/>
              <a:t>California Workforce Development Board Staff</a:t>
            </a:r>
          </a:p>
          <a:p>
            <a:r>
              <a:rPr lang="en-US" sz="2000" dirty="0" smtClean="0"/>
              <a:t>EDD Regional Advisors</a:t>
            </a:r>
          </a:p>
          <a:p>
            <a:r>
              <a:rPr lang="en-US" sz="2000" dirty="0" smtClean="0"/>
              <a:t>California Workforce Association</a:t>
            </a:r>
            <a:endParaRPr lang="en-US" sz="2000" dirty="0"/>
          </a:p>
        </p:txBody>
      </p:sp>
    </p:spTree>
    <p:extLst>
      <p:ext uri="{BB962C8B-B14F-4D97-AF65-F5344CB8AC3E}">
        <p14:creationId xmlns:p14="http://schemas.microsoft.com/office/powerpoint/2010/main" val="5178171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435223" y="1205066"/>
            <a:ext cx="9144000" cy="3961737"/>
          </a:xfrm>
        </p:spPr>
        <p:txBody>
          <a:bodyPr>
            <a:normAutofit/>
          </a:bodyPr>
          <a:lstStyle/>
          <a:p>
            <a:r>
              <a:rPr lang="en-US" b="1" u="sng" dirty="0">
                <a:solidFill>
                  <a:srgbClr val="002060"/>
                </a:solidFill>
              </a:rPr>
              <a:t>Regional </a:t>
            </a:r>
            <a:r>
              <a:rPr lang="en-US" b="1" u="sng" dirty="0" smtClean="0">
                <a:solidFill>
                  <a:srgbClr val="002060"/>
                </a:solidFill>
              </a:rPr>
              <a:t>Organizers</a:t>
            </a:r>
          </a:p>
          <a:p>
            <a:pPr marL="342900" indent="-342900" algn="l">
              <a:buFont typeface="Arial" panose="020B0604020202020204" pitchFamily="34" charset="0"/>
              <a:buChar char="•"/>
            </a:pPr>
            <a:r>
              <a:rPr lang="en-US" i="0" dirty="0" smtClean="0">
                <a:solidFill>
                  <a:srgbClr val="002060"/>
                </a:solidFill>
              </a:rPr>
              <a:t>Hired by local Workforce Boards to maintain the momentum towards accomplishing the regional plan goals</a:t>
            </a:r>
          </a:p>
          <a:p>
            <a:pPr marL="342900" indent="-342900" algn="l">
              <a:buFont typeface="Arial" panose="020B0604020202020204" pitchFamily="34" charset="0"/>
              <a:buChar char="•"/>
            </a:pPr>
            <a:r>
              <a:rPr lang="en-US" i="0" dirty="0" smtClean="0">
                <a:solidFill>
                  <a:srgbClr val="002060"/>
                </a:solidFill>
              </a:rPr>
              <a:t>Support and enhance collaboration of regional workforce leaders and system alignment efforts</a:t>
            </a:r>
          </a:p>
          <a:p>
            <a:pPr marL="342900" indent="-342900" algn="l">
              <a:buFont typeface="Arial" panose="020B0604020202020204" pitchFamily="34" charset="0"/>
              <a:buChar char="•"/>
            </a:pPr>
            <a:r>
              <a:rPr lang="en-US" i="0" dirty="0" smtClean="0">
                <a:solidFill>
                  <a:srgbClr val="002060"/>
                </a:solidFill>
              </a:rPr>
              <a:t>Assist regional leaders to develop regional communication and governance structures</a:t>
            </a:r>
          </a:p>
          <a:p>
            <a:pPr marL="342900" indent="-342900" algn="l">
              <a:buFont typeface="Arial" panose="020B0604020202020204" pitchFamily="34" charset="0"/>
              <a:buChar char="•"/>
            </a:pPr>
            <a:r>
              <a:rPr lang="en-US" i="0" dirty="0" smtClean="0">
                <a:solidFill>
                  <a:srgbClr val="002060"/>
                </a:solidFill>
              </a:rPr>
              <a:t>Support industry sector partnerships and initiatives to achieve income mobility for individual with barriers to employment</a:t>
            </a:r>
            <a:endParaRPr lang="en-US" i="0" dirty="0">
              <a:solidFill>
                <a:srgbClr val="002060"/>
              </a:solidFill>
            </a:endParaRPr>
          </a:p>
          <a:p>
            <a:pPr algn="l"/>
            <a:endParaRPr lang="en-US" dirty="0">
              <a:solidFill>
                <a:srgbClr val="002060"/>
              </a:solidFill>
            </a:endParaRPr>
          </a:p>
        </p:txBody>
      </p:sp>
    </p:spTree>
    <p:extLst>
      <p:ext uri="{BB962C8B-B14F-4D97-AF65-F5344CB8AC3E}">
        <p14:creationId xmlns:p14="http://schemas.microsoft.com/office/powerpoint/2010/main" val="24114796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435223" y="1205066"/>
            <a:ext cx="9144000" cy="4480839"/>
          </a:xfrm>
        </p:spPr>
        <p:txBody>
          <a:bodyPr>
            <a:normAutofit/>
          </a:bodyPr>
          <a:lstStyle/>
          <a:p>
            <a:r>
              <a:rPr lang="en-US" b="1" u="sng" dirty="0">
                <a:solidFill>
                  <a:srgbClr val="002060"/>
                </a:solidFill>
              </a:rPr>
              <a:t>Regional </a:t>
            </a:r>
            <a:r>
              <a:rPr lang="en-US" b="1" u="sng" dirty="0" smtClean="0">
                <a:solidFill>
                  <a:srgbClr val="002060"/>
                </a:solidFill>
              </a:rPr>
              <a:t>Training Coordinators</a:t>
            </a:r>
            <a:endParaRPr lang="en-US" b="1" dirty="0">
              <a:solidFill>
                <a:srgbClr val="002060"/>
              </a:solidFill>
            </a:endParaRPr>
          </a:p>
          <a:p>
            <a:pPr marL="342900" indent="-342900" algn="l">
              <a:buFont typeface="Arial" panose="020B0604020202020204" pitchFamily="34" charset="0"/>
              <a:buChar char="•"/>
            </a:pPr>
            <a:r>
              <a:rPr lang="en-US" i="0" dirty="0">
                <a:solidFill>
                  <a:srgbClr val="002060"/>
                </a:solidFill>
              </a:rPr>
              <a:t>Hired by local Workforce Boards to </a:t>
            </a:r>
            <a:r>
              <a:rPr lang="en-US" i="0" dirty="0" smtClean="0">
                <a:solidFill>
                  <a:srgbClr val="002060"/>
                </a:solidFill>
              </a:rPr>
              <a:t>coordinate training and professional development opportunities for regional staff and partners </a:t>
            </a:r>
          </a:p>
          <a:p>
            <a:pPr marL="342900" indent="-342900" algn="l">
              <a:buFont typeface="Arial" panose="020B0604020202020204" pitchFamily="34" charset="0"/>
              <a:buChar char="•"/>
            </a:pPr>
            <a:r>
              <a:rPr lang="en-US" i="0" dirty="0" smtClean="0">
                <a:solidFill>
                  <a:srgbClr val="002060"/>
                </a:solidFill>
              </a:rPr>
              <a:t>Work with the California Workforce Association to develop regional training plans</a:t>
            </a:r>
          </a:p>
          <a:p>
            <a:pPr marL="342900" indent="-342900" algn="l">
              <a:buFont typeface="Arial" panose="020B0604020202020204" pitchFamily="34" charset="0"/>
              <a:buChar char="•"/>
            </a:pPr>
            <a:r>
              <a:rPr lang="en-US" i="0" dirty="0" smtClean="0">
                <a:solidFill>
                  <a:srgbClr val="002060"/>
                </a:solidFill>
              </a:rPr>
              <a:t>Ensure that staff and partners have capacity to achieve the regional plan goals.</a:t>
            </a:r>
          </a:p>
          <a:p>
            <a:pPr marL="342900" indent="-342900" algn="l">
              <a:buFont typeface="Arial" panose="020B0604020202020204" pitchFamily="34" charset="0"/>
              <a:buChar char="•"/>
            </a:pPr>
            <a:r>
              <a:rPr lang="en-US" i="0" dirty="0" smtClean="0">
                <a:solidFill>
                  <a:srgbClr val="002060"/>
                </a:solidFill>
              </a:rPr>
              <a:t>Coordinate professional development and training opportunities for workforce development professionals and partners</a:t>
            </a:r>
            <a:endParaRPr lang="en-US" i="0" dirty="0">
              <a:solidFill>
                <a:srgbClr val="002060"/>
              </a:solidFill>
            </a:endParaRPr>
          </a:p>
          <a:p>
            <a:pPr algn="l"/>
            <a:endParaRPr lang="en-US" b="1" u="sng" dirty="0" smtClean="0">
              <a:solidFill>
                <a:srgbClr val="002060"/>
              </a:solidFill>
            </a:endParaRPr>
          </a:p>
        </p:txBody>
      </p:sp>
    </p:spTree>
    <p:extLst>
      <p:ext uri="{BB962C8B-B14F-4D97-AF65-F5344CB8AC3E}">
        <p14:creationId xmlns:p14="http://schemas.microsoft.com/office/powerpoint/2010/main" val="2577813090"/>
      </p:ext>
    </p:extLst>
  </p:cSld>
  <p:clrMapOvr>
    <a:masterClrMapping/>
  </p:clrMapOvr>
</p:sld>
</file>

<file path=ppt/theme/theme1.xml><?xml version="1.0" encoding="utf-8"?>
<a:theme xmlns:a="http://schemas.openxmlformats.org/drawingml/2006/main" name="Office Theme">
  <a:themeElements>
    <a:clrScheme name="CWDB Standard">
      <a:dk1>
        <a:sysClr val="windowText" lastClr="000000"/>
      </a:dk1>
      <a:lt1>
        <a:sysClr val="window" lastClr="FFFFFF"/>
      </a:lt1>
      <a:dk2>
        <a:srgbClr val="44546A"/>
      </a:dk2>
      <a:lt2>
        <a:srgbClr val="E7E6E6"/>
      </a:lt2>
      <a:accent1>
        <a:srgbClr val="016599"/>
      </a:accent1>
      <a:accent2>
        <a:srgbClr val="FAAC22"/>
      </a:accent2>
      <a:accent3>
        <a:srgbClr val="1B3664"/>
      </a:accent3>
      <a:accent4>
        <a:srgbClr val="FFC000"/>
      </a:accent4>
      <a:accent5>
        <a:srgbClr val="A6C6DE"/>
      </a:accent5>
      <a:accent6>
        <a:srgbClr val="FCCB74"/>
      </a:accent6>
      <a:hlink>
        <a:srgbClr val="FAAC22"/>
      </a:hlink>
      <a:folHlink>
        <a:srgbClr val="1B3664"/>
      </a:folHlink>
    </a:clrScheme>
    <a:fontScheme name="CWDB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CWDB_Standard_Theme</Template>
  <TotalTime>985</TotalTime>
  <Words>1887</Words>
  <Application>Microsoft Office PowerPoint</Application>
  <PresentationFormat>Widescreen</PresentationFormat>
  <Paragraphs>159</Paragraphs>
  <Slides>12</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Verdana</vt:lpstr>
      <vt:lpstr>Office Theme</vt:lpstr>
      <vt:lpstr>Regional Organizing</vt:lpstr>
      <vt:lpstr>What Do You Know About  Regional Organizing?</vt:lpstr>
      <vt:lpstr>PowerPoint Presentation</vt:lpstr>
      <vt:lpstr>The California Strategic Plan</vt:lpstr>
      <vt:lpstr>PowerPoint Presentation</vt:lpstr>
      <vt:lpstr>What Does the Regional Work Look Like? </vt:lpstr>
      <vt:lpstr>Who’s Doing This Work? </vt:lpstr>
      <vt:lpstr>PowerPoint Presentation</vt:lpstr>
      <vt:lpstr>PowerPoint Presentation</vt:lpstr>
      <vt:lpstr>PowerPoint Presentation</vt:lpstr>
      <vt:lpstr>What Does Success Look Like? </vt:lpstr>
      <vt:lpstr>Questions?</vt:lpstr>
    </vt:vector>
  </TitlesOfParts>
  <Company>Employment Development Department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Rose, Katherine</dc:creator>
  <cp:lastModifiedBy>Robin</cp:lastModifiedBy>
  <cp:revision>89</cp:revision>
  <cp:lastPrinted>2018-01-29T18:51:54Z</cp:lastPrinted>
  <dcterms:created xsi:type="dcterms:W3CDTF">2016-12-27T23:08:51Z</dcterms:created>
  <dcterms:modified xsi:type="dcterms:W3CDTF">2018-02-01T16:12:14Z</dcterms:modified>
</cp:coreProperties>
</file>